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58" r:id="rId3"/>
    <p:sldId id="259" r:id="rId4"/>
    <p:sldId id="260" r:id="rId5"/>
    <p:sldId id="261" r:id="rId6"/>
    <p:sldId id="262" r:id="rId7"/>
    <p:sldId id="273" r:id="rId8"/>
    <p:sldId id="263" r:id="rId9"/>
    <p:sldId id="264" r:id="rId10"/>
    <p:sldId id="265" r:id="rId11"/>
    <p:sldId id="266" r:id="rId12"/>
    <p:sldId id="274" r:id="rId13"/>
    <p:sldId id="267" r:id="rId14"/>
    <p:sldId id="268" r:id="rId15"/>
    <p:sldId id="269" r:id="rId16"/>
    <p:sldId id="272" r:id="rId17"/>
    <p:sldId id="270" r:id="rId18"/>
    <p:sldId id="271" r:id="rId19"/>
    <p:sldId id="275" r:id="rId20"/>
    <p:sldId id="282" r:id="rId21"/>
    <p:sldId id="276" r:id="rId22"/>
    <p:sldId id="277" r:id="rId23"/>
    <p:sldId id="278" r:id="rId24"/>
    <p:sldId id="280" r:id="rId25"/>
    <p:sldId id="281" r:id="rId26"/>
    <p:sldId id="279" r:id="rId27"/>
    <p:sldId id="284" r:id="rId28"/>
    <p:sldId id="285" r:id="rId29"/>
    <p:sldId id="286" r:id="rId30"/>
    <p:sldId id="287" r:id="rId31"/>
    <p:sldId id="297" r:id="rId32"/>
    <p:sldId id="298" r:id="rId33"/>
    <p:sldId id="299" r:id="rId34"/>
    <p:sldId id="300" r:id="rId35"/>
    <p:sldId id="301" r:id="rId36"/>
    <p:sldId id="288" r:id="rId37"/>
    <p:sldId id="289" r:id="rId38"/>
    <p:sldId id="290" r:id="rId39"/>
    <p:sldId id="291" r:id="rId40"/>
    <p:sldId id="292" r:id="rId41"/>
    <p:sldId id="293" r:id="rId42"/>
    <p:sldId id="294" r:id="rId43"/>
    <p:sldId id="295" r:id="rId44"/>
    <p:sldId id="296" r:id="rId45"/>
    <p:sldId id="283"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469" y="-72"/>
      </p:cViewPr>
      <p:guideLst>
        <p:guide orient="horz" pos="2160"/>
        <p:guide pos="2880"/>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07A7F7-59CB-4A21-9EE4-3989418B6BE1}" type="datetimeFigureOut">
              <a:rPr lang="en-GB" smtClean="0"/>
              <a:t>18/10/2022</a:t>
            </a:fld>
            <a:endParaRPr lang="en-GB"/>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8749B5-A35F-493B-A519-5ECBB289FACA}" type="slidenum">
              <a:rPr lang="en-GB" smtClean="0"/>
              <a:t>‹#›</a:t>
            </a:fld>
            <a:endParaRPr lang="en-GB"/>
          </a:p>
        </p:txBody>
      </p:sp>
    </p:spTree>
    <p:extLst>
      <p:ext uri="{BB962C8B-B14F-4D97-AF65-F5344CB8AC3E}">
        <p14:creationId xmlns:p14="http://schemas.microsoft.com/office/powerpoint/2010/main" val="4243319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GB" dirty="0"/>
          </a:p>
        </p:txBody>
      </p:sp>
      <p:sp>
        <p:nvSpPr>
          <p:cNvPr id="4" name="عنصر نائب لرقم الشريحة 3"/>
          <p:cNvSpPr>
            <a:spLocks noGrp="1"/>
          </p:cNvSpPr>
          <p:nvPr>
            <p:ph type="sldNum" sz="quarter" idx="10"/>
          </p:nvPr>
        </p:nvSpPr>
        <p:spPr/>
        <p:txBody>
          <a:bodyPr/>
          <a:lstStyle/>
          <a:p>
            <a:fld id="{188749B5-A35F-493B-A519-5ECBB289FACA}" type="slidenum">
              <a:rPr lang="en-GB" smtClean="0"/>
              <a:t>45</a:t>
            </a:fld>
            <a:endParaRPr lang="en-GB"/>
          </a:p>
        </p:txBody>
      </p:sp>
    </p:spTree>
    <p:extLst>
      <p:ext uri="{BB962C8B-B14F-4D97-AF65-F5344CB8AC3E}">
        <p14:creationId xmlns:p14="http://schemas.microsoft.com/office/powerpoint/2010/main" val="3642156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D18DBD08-AD9D-4630-9EDA-C43E933C4132}" type="datetimeFigureOut">
              <a:rPr lang="en-US" smtClean="0"/>
              <a:t>10/18/2022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146B8A4-7788-4015-8725-5488D427E2F6}" type="slidenum">
              <a:rPr lang="en-US" smtClean="0"/>
              <a:t>‹#›</a:t>
            </a:fld>
            <a:endParaRPr lang="en-US"/>
          </a:p>
        </p:txBody>
      </p:sp>
    </p:spTree>
    <p:extLst>
      <p:ext uri="{BB962C8B-B14F-4D97-AF65-F5344CB8AC3E}">
        <p14:creationId xmlns:p14="http://schemas.microsoft.com/office/powerpoint/2010/main" val="1424706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D18DBD08-AD9D-4630-9EDA-C43E933C4132}" type="datetimeFigureOut">
              <a:rPr lang="en-US" smtClean="0"/>
              <a:t>10/18/2022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146B8A4-7788-4015-8725-5488D427E2F6}" type="slidenum">
              <a:rPr lang="en-US" smtClean="0"/>
              <a:t>‹#›</a:t>
            </a:fld>
            <a:endParaRPr lang="en-US"/>
          </a:p>
        </p:txBody>
      </p:sp>
    </p:spTree>
    <p:extLst>
      <p:ext uri="{BB962C8B-B14F-4D97-AF65-F5344CB8AC3E}">
        <p14:creationId xmlns:p14="http://schemas.microsoft.com/office/powerpoint/2010/main" val="1701471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D18DBD08-AD9D-4630-9EDA-C43E933C4132}" type="datetimeFigureOut">
              <a:rPr lang="en-US" smtClean="0"/>
              <a:t>10/18/2022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146B8A4-7788-4015-8725-5488D427E2F6}" type="slidenum">
              <a:rPr lang="en-US" smtClean="0"/>
              <a:t>‹#›</a:t>
            </a:fld>
            <a:endParaRPr lang="en-US"/>
          </a:p>
        </p:txBody>
      </p:sp>
    </p:spTree>
    <p:extLst>
      <p:ext uri="{BB962C8B-B14F-4D97-AF65-F5344CB8AC3E}">
        <p14:creationId xmlns:p14="http://schemas.microsoft.com/office/powerpoint/2010/main" val="168730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D18DBD08-AD9D-4630-9EDA-C43E933C4132}" type="datetimeFigureOut">
              <a:rPr lang="en-US" smtClean="0"/>
              <a:t>10/18/2022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146B8A4-7788-4015-8725-5488D427E2F6}" type="slidenum">
              <a:rPr lang="en-US" smtClean="0"/>
              <a:t>‹#›</a:t>
            </a:fld>
            <a:endParaRPr lang="en-US"/>
          </a:p>
        </p:txBody>
      </p:sp>
    </p:spTree>
    <p:extLst>
      <p:ext uri="{BB962C8B-B14F-4D97-AF65-F5344CB8AC3E}">
        <p14:creationId xmlns:p14="http://schemas.microsoft.com/office/powerpoint/2010/main" val="333636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18DBD08-AD9D-4630-9EDA-C43E933C4132}" type="datetimeFigureOut">
              <a:rPr lang="en-US" smtClean="0"/>
              <a:t>10/18/2022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146B8A4-7788-4015-8725-5488D427E2F6}" type="slidenum">
              <a:rPr lang="en-US" smtClean="0"/>
              <a:t>‹#›</a:t>
            </a:fld>
            <a:endParaRPr lang="en-US"/>
          </a:p>
        </p:txBody>
      </p:sp>
    </p:spTree>
    <p:extLst>
      <p:ext uri="{BB962C8B-B14F-4D97-AF65-F5344CB8AC3E}">
        <p14:creationId xmlns:p14="http://schemas.microsoft.com/office/powerpoint/2010/main" val="23059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D18DBD08-AD9D-4630-9EDA-C43E933C4132}" type="datetimeFigureOut">
              <a:rPr lang="en-US" smtClean="0"/>
              <a:t>10/18/2022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3146B8A4-7788-4015-8725-5488D427E2F6}" type="slidenum">
              <a:rPr lang="en-US" smtClean="0"/>
              <a:t>‹#›</a:t>
            </a:fld>
            <a:endParaRPr lang="en-US"/>
          </a:p>
        </p:txBody>
      </p:sp>
    </p:spTree>
    <p:extLst>
      <p:ext uri="{BB962C8B-B14F-4D97-AF65-F5344CB8AC3E}">
        <p14:creationId xmlns:p14="http://schemas.microsoft.com/office/powerpoint/2010/main" val="1707440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D18DBD08-AD9D-4630-9EDA-C43E933C4132}" type="datetimeFigureOut">
              <a:rPr lang="en-US" smtClean="0"/>
              <a:t>10/18/2022</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3146B8A4-7788-4015-8725-5488D427E2F6}" type="slidenum">
              <a:rPr lang="en-US" smtClean="0"/>
              <a:t>‹#›</a:t>
            </a:fld>
            <a:endParaRPr lang="en-US"/>
          </a:p>
        </p:txBody>
      </p:sp>
    </p:spTree>
    <p:extLst>
      <p:ext uri="{BB962C8B-B14F-4D97-AF65-F5344CB8AC3E}">
        <p14:creationId xmlns:p14="http://schemas.microsoft.com/office/powerpoint/2010/main" val="1287287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D18DBD08-AD9D-4630-9EDA-C43E933C4132}" type="datetimeFigureOut">
              <a:rPr lang="en-US" smtClean="0"/>
              <a:t>10/18/2022</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3146B8A4-7788-4015-8725-5488D427E2F6}" type="slidenum">
              <a:rPr lang="en-US" smtClean="0"/>
              <a:t>‹#›</a:t>
            </a:fld>
            <a:endParaRPr lang="en-US"/>
          </a:p>
        </p:txBody>
      </p:sp>
    </p:spTree>
    <p:extLst>
      <p:ext uri="{BB962C8B-B14F-4D97-AF65-F5344CB8AC3E}">
        <p14:creationId xmlns:p14="http://schemas.microsoft.com/office/powerpoint/2010/main" val="1006200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18DBD08-AD9D-4630-9EDA-C43E933C4132}" type="datetimeFigureOut">
              <a:rPr lang="en-US" smtClean="0"/>
              <a:t>10/18/2022</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3146B8A4-7788-4015-8725-5488D427E2F6}" type="slidenum">
              <a:rPr lang="en-US" smtClean="0"/>
              <a:t>‹#›</a:t>
            </a:fld>
            <a:endParaRPr lang="en-US"/>
          </a:p>
        </p:txBody>
      </p:sp>
    </p:spTree>
    <p:extLst>
      <p:ext uri="{BB962C8B-B14F-4D97-AF65-F5344CB8AC3E}">
        <p14:creationId xmlns:p14="http://schemas.microsoft.com/office/powerpoint/2010/main" val="205534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18DBD08-AD9D-4630-9EDA-C43E933C4132}" type="datetimeFigureOut">
              <a:rPr lang="en-US" smtClean="0"/>
              <a:t>10/18/2022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3146B8A4-7788-4015-8725-5488D427E2F6}" type="slidenum">
              <a:rPr lang="en-US" smtClean="0"/>
              <a:t>‹#›</a:t>
            </a:fld>
            <a:endParaRPr lang="en-US"/>
          </a:p>
        </p:txBody>
      </p:sp>
    </p:spTree>
    <p:extLst>
      <p:ext uri="{BB962C8B-B14F-4D97-AF65-F5344CB8AC3E}">
        <p14:creationId xmlns:p14="http://schemas.microsoft.com/office/powerpoint/2010/main" val="1045901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18DBD08-AD9D-4630-9EDA-C43E933C4132}" type="datetimeFigureOut">
              <a:rPr lang="en-US" smtClean="0"/>
              <a:t>10/18/2022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3146B8A4-7788-4015-8725-5488D427E2F6}" type="slidenum">
              <a:rPr lang="en-US" smtClean="0"/>
              <a:t>‹#›</a:t>
            </a:fld>
            <a:endParaRPr lang="en-US"/>
          </a:p>
        </p:txBody>
      </p:sp>
    </p:spTree>
    <p:extLst>
      <p:ext uri="{BB962C8B-B14F-4D97-AF65-F5344CB8AC3E}">
        <p14:creationId xmlns:p14="http://schemas.microsoft.com/office/powerpoint/2010/main" val="2994191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8DBD08-AD9D-4630-9EDA-C43E933C4132}" type="datetimeFigureOut">
              <a:rPr lang="en-US" smtClean="0"/>
              <a:t>10/18/2022</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46B8A4-7788-4015-8725-5488D427E2F6}" type="slidenum">
              <a:rPr lang="en-US" smtClean="0"/>
              <a:t>‹#›</a:t>
            </a:fld>
            <a:endParaRPr lang="en-US"/>
          </a:p>
        </p:txBody>
      </p:sp>
    </p:spTree>
    <p:extLst>
      <p:ext uri="{BB962C8B-B14F-4D97-AF65-F5344CB8AC3E}">
        <p14:creationId xmlns:p14="http://schemas.microsoft.com/office/powerpoint/2010/main" val="4189716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dogtime.com/dog-health/53909-cirrhosis-liver-dogs-symptoms-causes-treatments" TargetMode="External"/><Relationship Id="rId2" Type="http://schemas.openxmlformats.org/officeDocument/2006/relationships/hyperlink" Target="https://dogtime.com/dog-health/52995-autoimmune-disease-dogs-types-symptoms-treatment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healthline.com/health/malaria" TargetMode="External"/><Relationship Id="rId2" Type="http://schemas.openxmlformats.org/officeDocument/2006/relationships/hyperlink" Target="https://www.ncbi.nlm.nih.gov/pmc/articles/PMC1119305/" TargetMode="External"/><Relationship Id="rId1" Type="http://schemas.openxmlformats.org/officeDocument/2006/relationships/slideLayout" Target="../slideLayouts/slideLayout2.xml"/><Relationship Id="rId4" Type="http://schemas.openxmlformats.org/officeDocument/2006/relationships/hyperlink" Target="https://www.healthline.com/health/sickle-cell-anemia" TargetMode="External"/></Relationships>
</file>

<file path=ppt/slides/_rels/slide33.xml.rels><?xml version="1.0" encoding="UTF-8" standalone="yes"?>
<Relationships xmlns="http://schemas.openxmlformats.org/package/2006/relationships"><Relationship Id="rId2" Type="http://schemas.openxmlformats.org/officeDocument/2006/relationships/hyperlink" Target="https://www.healthline.com/health/cirrhosi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s://www.healthline.com/health/liver-cancer" TargetMode="External"/><Relationship Id="rId3" Type="http://schemas.openxmlformats.org/officeDocument/2006/relationships/hyperlink" Target="https://www.healthline.com/health/cirrhosis" TargetMode="External"/><Relationship Id="rId7" Type="http://schemas.openxmlformats.org/officeDocument/2006/relationships/hyperlink" Target="https://www.healthline.com/health/weils-disease" TargetMode="External"/><Relationship Id="rId2" Type="http://schemas.openxmlformats.org/officeDocument/2006/relationships/hyperlink" Target="https://www.ncbi.nlm.nih.gov/pmc/articles/PMC1119305/" TargetMode="External"/><Relationship Id="rId1" Type="http://schemas.openxmlformats.org/officeDocument/2006/relationships/slideLayout" Target="../slideLayouts/slideLayout2.xml"/><Relationship Id="rId6" Type="http://schemas.openxmlformats.org/officeDocument/2006/relationships/hyperlink" Target="https://www.healthline.com/health/alcoholic-hepatitis" TargetMode="External"/><Relationship Id="rId5" Type="http://schemas.openxmlformats.org/officeDocument/2006/relationships/hyperlink" Target="https://www.healthline.com/health/primary-biliary-cirrhosis" TargetMode="External"/><Relationship Id="rId4" Type="http://schemas.openxmlformats.org/officeDocument/2006/relationships/hyperlink" Target="https://www.healthline.com/health/hepatitis"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www.ncbi.nlm.nih.gov/pmc/articles/PMC1560371/" TargetMode="External"/><Relationship Id="rId3" Type="http://schemas.openxmlformats.org/officeDocument/2006/relationships/hyperlink" Target="https://www.healthline.com/health/gallstones" TargetMode="External"/><Relationship Id="rId7" Type="http://schemas.openxmlformats.org/officeDocument/2006/relationships/hyperlink" Target="https://www.healthline.com/health/pancreatitis" TargetMode="External"/><Relationship Id="rId2" Type="http://schemas.openxmlformats.org/officeDocument/2006/relationships/hyperlink" Target="https://www.ncbi.nlm.nih.gov/pmc/articles/PMC1119305/" TargetMode="External"/><Relationship Id="rId1" Type="http://schemas.openxmlformats.org/officeDocument/2006/relationships/slideLayout" Target="../slideLayouts/slideLayout2.xml"/><Relationship Id="rId6" Type="http://schemas.openxmlformats.org/officeDocument/2006/relationships/hyperlink" Target="https://www.healthline.com/health/bile-duct-cancer" TargetMode="External"/><Relationship Id="rId5" Type="http://schemas.openxmlformats.org/officeDocument/2006/relationships/hyperlink" Target="https://www.healthline.com/human-body-maps/pancreas" TargetMode="External"/><Relationship Id="rId4" Type="http://schemas.openxmlformats.org/officeDocument/2006/relationships/hyperlink" Target="https://www.healthline.com/health/pancreatic-cancer"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Hemosiderin" TargetMode="External"/><Relationship Id="rId2" Type="http://schemas.openxmlformats.org/officeDocument/2006/relationships/hyperlink" Target="https://en.wikipedia.org/wiki/Iron_overload_disorder"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dirty="0" smtClean="0">
                <a:solidFill>
                  <a:schemeClr val="accent6"/>
                </a:solidFill>
              </a:rPr>
              <a:t>Disturbances of pigmentation </a:t>
            </a:r>
            <a:endParaRPr lang="en-US" dirty="0">
              <a:solidFill>
                <a:schemeClr val="accent6"/>
              </a:solidFill>
            </a:endParaRPr>
          </a:p>
        </p:txBody>
      </p:sp>
      <p:sp>
        <p:nvSpPr>
          <p:cNvPr id="3" name="عنوان فرعي 2"/>
          <p:cNvSpPr>
            <a:spLocks noGrp="1"/>
          </p:cNvSpPr>
          <p:nvPr>
            <p:ph type="subTitle" idx="1"/>
          </p:nvPr>
        </p:nvSpPr>
        <p:spPr/>
        <p:txBody>
          <a:bodyPr/>
          <a:lstStyle/>
          <a:p>
            <a:pPr algn="just"/>
            <a:r>
              <a:rPr lang="en-US" dirty="0" smtClean="0"/>
              <a:t>By dr .yasmeen jasim</a:t>
            </a:r>
            <a:endParaRPr lang="en-US" dirty="0"/>
          </a:p>
        </p:txBody>
      </p:sp>
    </p:spTree>
    <p:extLst>
      <p:ext uri="{BB962C8B-B14F-4D97-AF65-F5344CB8AC3E}">
        <p14:creationId xmlns:p14="http://schemas.microsoft.com/office/powerpoint/2010/main" val="60246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83058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52648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3" name="عنصر نائب للمحتوى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1"/>
            <a:ext cx="83820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83697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6000" dirty="0" smtClean="0">
                <a:solidFill>
                  <a:schemeClr val="accent2">
                    <a:lumMod val="60000"/>
                    <a:lumOff val="40000"/>
                  </a:schemeClr>
                </a:solidFill>
              </a:rPr>
              <a:t>Porphyria</a:t>
            </a:r>
            <a:endParaRPr lang="en-US" sz="6000" dirty="0">
              <a:solidFill>
                <a:schemeClr val="accent2">
                  <a:lumMod val="60000"/>
                  <a:lumOff val="40000"/>
                </a:schemeClr>
              </a:solidFill>
            </a:endParaRPr>
          </a:p>
        </p:txBody>
      </p:sp>
      <p:sp>
        <p:nvSpPr>
          <p:cNvPr id="3" name="عنصر نائب للمحتوى 2"/>
          <p:cNvSpPr>
            <a:spLocks noGrp="1"/>
          </p:cNvSpPr>
          <p:nvPr>
            <p:ph idx="1"/>
          </p:nvPr>
        </p:nvSpPr>
        <p:spPr/>
        <p:txBody>
          <a:bodyPr>
            <a:normAutofit/>
          </a:bodyPr>
          <a:lstStyle/>
          <a:p>
            <a:pPr marL="0" indent="0" algn="just">
              <a:buNone/>
            </a:pPr>
            <a:r>
              <a:rPr lang="en-US" dirty="0"/>
              <a:t> </a:t>
            </a:r>
            <a:r>
              <a:rPr lang="en-US" dirty="0" smtClean="0">
                <a:latin typeface="Times New Roman" pitchFamily="18" charset="0"/>
                <a:cs typeface="Times New Roman" pitchFamily="18" charset="0"/>
              </a:rPr>
              <a:t>Porphyria : refers </a:t>
            </a:r>
            <a:r>
              <a:rPr lang="en-US" dirty="0">
                <a:latin typeface="Times New Roman" pitchFamily="18" charset="0"/>
                <a:cs typeface="Times New Roman" pitchFamily="18" charset="0"/>
              </a:rPr>
              <a:t>to a group of disorders that result from a buildup of natural chemicals that produce </a:t>
            </a:r>
            <a:r>
              <a:rPr lang="en-US" dirty="0" err="1">
                <a:latin typeface="Times New Roman" pitchFamily="18" charset="0"/>
                <a:cs typeface="Times New Roman" pitchFamily="18" charset="0"/>
              </a:rPr>
              <a:t>porphyrin</a:t>
            </a:r>
            <a:r>
              <a:rPr lang="en-US" dirty="0">
                <a:latin typeface="Times New Roman" pitchFamily="18" charset="0"/>
                <a:cs typeface="Times New Roman" pitchFamily="18" charset="0"/>
              </a:rPr>
              <a:t> in your body. </a:t>
            </a:r>
            <a:r>
              <a:rPr lang="en-US" dirty="0" err="1">
                <a:latin typeface="Times New Roman" pitchFamily="18" charset="0"/>
                <a:cs typeface="Times New Roman" pitchFamily="18" charset="0"/>
              </a:rPr>
              <a:t>Porphyrins</a:t>
            </a:r>
            <a:r>
              <a:rPr lang="en-US" dirty="0">
                <a:latin typeface="Times New Roman" pitchFamily="18" charset="0"/>
                <a:cs typeface="Times New Roman" pitchFamily="18" charset="0"/>
              </a:rPr>
              <a:t> are essential for the function of hemoglobin — a protein in your red blood cells that links to </a:t>
            </a:r>
            <a:r>
              <a:rPr lang="en-US" dirty="0" err="1">
                <a:latin typeface="Times New Roman" pitchFamily="18" charset="0"/>
                <a:cs typeface="Times New Roman" pitchFamily="18" charset="0"/>
              </a:rPr>
              <a:t>porphyrin</a:t>
            </a:r>
            <a:r>
              <a:rPr lang="en-US" dirty="0">
                <a:latin typeface="Times New Roman" pitchFamily="18" charset="0"/>
                <a:cs typeface="Times New Roman" pitchFamily="18" charset="0"/>
              </a:rPr>
              <a:t>, binds iron, and carries oxygen to your organs and tissues. High levels of </a:t>
            </a:r>
            <a:r>
              <a:rPr lang="en-US" dirty="0" err="1">
                <a:latin typeface="Times New Roman" pitchFamily="18" charset="0"/>
                <a:cs typeface="Times New Roman" pitchFamily="18" charset="0"/>
              </a:rPr>
              <a:t>porphyrins</a:t>
            </a:r>
            <a:r>
              <a:rPr lang="en-US" dirty="0">
                <a:latin typeface="Times New Roman" pitchFamily="18" charset="0"/>
                <a:cs typeface="Times New Roman" pitchFamily="18" charset="0"/>
              </a:rPr>
              <a:t> can cause significant problems</a:t>
            </a:r>
          </a:p>
        </p:txBody>
      </p:sp>
    </p:spTree>
    <p:extLst>
      <p:ext uri="{BB962C8B-B14F-4D97-AF65-F5344CB8AC3E}">
        <p14:creationId xmlns:p14="http://schemas.microsoft.com/office/powerpoint/2010/main" val="191577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7763"/>
            <a:ext cx="8763000" cy="517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10928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33400"/>
            <a:ext cx="8382000" cy="517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39430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47763"/>
            <a:ext cx="8382000" cy="5024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30384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B- Non hematogenous endogenous pigment</a:t>
            </a:r>
            <a:endParaRPr lang="en-US" dirty="0"/>
          </a:p>
        </p:txBody>
      </p:sp>
      <p:sp>
        <p:nvSpPr>
          <p:cNvPr id="3" name="عنصر نائب للمحتوى 2"/>
          <p:cNvSpPr>
            <a:spLocks noGrp="1"/>
          </p:cNvSpPr>
          <p:nvPr>
            <p:ph idx="1"/>
          </p:nvPr>
        </p:nvSpPr>
        <p:spPr/>
        <p:txBody>
          <a:bodyPr/>
          <a:lstStyle/>
          <a:p>
            <a:r>
              <a:rPr lang="en-US" dirty="0" smtClean="0">
                <a:solidFill>
                  <a:schemeClr val="accent2">
                    <a:lumMod val="75000"/>
                  </a:schemeClr>
                </a:solidFill>
                <a:latin typeface="Times New Roman" pitchFamily="18" charset="0"/>
                <a:cs typeface="Times New Roman" pitchFamily="18" charset="0"/>
              </a:rPr>
              <a:t>Melanin</a:t>
            </a:r>
          </a:p>
          <a:p>
            <a:r>
              <a:rPr lang="en-US" b="1" dirty="0" smtClean="0">
                <a:solidFill>
                  <a:schemeClr val="tx2">
                    <a:lumMod val="60000"/>
                    <a:lumOff val="40000"/>
                  </a:schemeClr>
                </a:solidFill>
                <a:latin typeface="Times New Roman" pitchFamily="18" charset="0"/>
                <a:cs typeface="Times New Roman" pitchFamily="18" charset="0"/>
              </a:rPr>
              <a:t>melanosis</a:t>
            </a:r>
            <a:r>
              <a:rPr lang="en-US" dirty="0">
                <a:solidFill>
                  <a:schemeClr val="tx2">
                    <a:lumMod val="60000"/>
                    <a:lumOff val="40000"/>
                  </a:schemeClr>
                </a:solidFill>
                <a:latin typeface="Times New Roman" pitchFamily="18" charset="0"/>
                <a:cs typeface="Times New Roman" pitchFamily="18" charset="0"/>
              </a:rPr>
              <a:t> </a:t>
            </a:r>
            <a:r>
              <a:rPr lang="en-US" dirty="0" smtClean="0">
                <a:solidFill>
                  <a:schemeClr val="tx2">
                    <a:lumMod val="60000"/>
                    <a:lumOff val="40000"/>
                  </a:schemeClr>
                </a:solidFill>
                <a:latin typeface="Times New Roman" pitchFamily="18" charset="0"/>
                <a:cs typeface="Times New Roman" pitchFamily="18" charset="0"/>
              </a:rPr>
              <a:t>: is </a:t>
            </a:r>
            <a:r>
              <a:rPr lang="en-US" dirty="0">
                <a:solidFill>
                  <a:schemeClr val="tx2">
                    <a:lumMod val="60000"/>
                    <a:lumOff val="40000"/>
                  </a:schemeClr>
                </a:solidFill>
                <a:latin typeface="Times New Roman" pitchFamily="18" charset="0"/>
                <a:cs typeface="Times New Roman" pitchFamily="18" charset="0"/>
              </a:rPr>
              <a:t>a form of hyperpigmentation associated with increased melanin. It can also refer to: </a:t>
            </a:r>
            <a:r>
              <a:rPr lang="en-US" dirty="0" err="1">
                <a:solidFill>
                  <a:schemeClr val="tx2">
                    <a:lumMod val="60000"/>
                    <a:lumOff val="40000"/>
                  </a:schemeClr>
                </a:solidFill>
                <a:latin typeface="Times New Roman" pitchFamily="18" charset="0"/>
                <a:cs typeface="Times New Roman" pitchFamily="18" charset="0"/>
              </a:rPr>
              <a:t>Melanism</a:t>
            </a:r>
            <a:r>
              <a:rPr lang="en-US" dirty="0">
                <a:solidFill>
                  <a:schemeClr val="tx2">
                    <a:lumMod val="60000"/>
                    <a:lumOff val="40000"/>
                  </a:schemeClr>
                </a:solidFill>
                <a:latin typeface="Times New Roman" pitchFamily="18" charset="0"/>
                <a:cs typeface="Times New Roman" pitchFamily="18" charset="0"/>
              </a:rPr>
              <a:t>. Ocular </a:t>
            </a:r>
            <a:r>
              <a:rPr lang="en-US" b="1" dirty="0">
                <a:solidFill>
                  <a:schemeClr val="tx2">
                    <a:lumMod val="60000"/>
                    <a:lumOff val="40000"/>
                  </a:schemeClr>
                </a:solidFill>
                <a:latin typeface="Times New Roman" pitchFamily="18" charset="0"/>
                <a:cs typeface="Times New Roman" pitchFamily="18" charset="0"/>
              </a:rPr>
              <a:t>melanosis</a:t>
            </a:r>
            <a:r>
              <a:rPr lang="en-US" dirty="0">
                <a:solidFill>
                  <a:schemeClr val="tx2">
                    <a:lumMod val="60000"/>
                    <a:lumOff val="40000"/>
                  </a:schemeClr>
                </a:solidFill>
                <a:latin typeface="Times New Roman" pitchFamily="18" charset="0"/>
                <a:cs typeface="Times New Roman" pitchFamily="18" charset="0"/>
              </a:rPr>
              <a:t>. Smoker's </a:t>
            </a:r>
            <a:r>
              <a:rPr lang="en-US" b="1" dirty="0">
                <a:solidFill>
                  <a:schemeClr val="tx2">
                    <a:lumMod val="60000"/>
                    <a:lumOff val="40000"/>
                  </a:schemeClr>
                </a:solidFill>
                <a:latin typeface="Times New Roman" pitchFamily="18" charset="0"/>
                <a:cs typeface="Times New Roman" pitchFamily="18" charset="0"/>
              </a:rPr>
              <a:t>melanosis</a:t>
            </a:r>
            <a:r>
              <a:rPr lang="en-US" dirty="0" smtClean="0">
                <a:solidFill>
                  <a:schemeClr val="tx2">
                    <a:lumMod val="60000"/>
                    <a:lumOff val="40000"/>
                  </a:schemeClr>
                </a:solidFill>
                <a:latin typeface="Times New Roman" pitchFamily="18" charset="0"/>
                <a:cs typeface="Times New Roman" pitchFamily="18" charset="0"/>
              </a:rPr>
              <a:t> </a:t>
            </a:r>
            <a:endParaRPr lang="en-US" dirty="0">
              <a:solidFill>
                <a:schemeClr val="tx2">
                  <a:lumMod val="60000"/>
                  <a:lumOff val="4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2950543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Melanosis of skin</a:t>
            </a:r>
            <a:endParaRPr lang="en-US" dirty="0"/>
          </a:p>
        </p:txBody>
      </p:sp>
      <p:sp>
        <p:nvSpPr>
          <p:cNvPr id="3" name="عنصر نائب للمحتوى 2"/>
          <p:cNvSpPr>
            <a:spLocks noGrp="1"/>
          </p:cNvSpPr>
          <p:nvPr>
            <p:ph idx="1"/>
          </p:nvPr>
        </p:nvSpPr>
        <p:spPr/>
        <p:txBody>
          <a:bodyPr/>
          <a:lstStyle/>
          <a:p>
            <a:endParaRPr lang="en-US"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505074"/>
            <a:ext cx="4800599"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رابط كسهم مستقيم 4"/>
          <p:cNvCxnSpPr/>
          <p:nvPr/>
        </p:nvCxnSpPr>
        <p:spPr>
          <a:xfrm flipH="1">
            <a:off x="5715000" y="3276600"/>
            <a:ext cx="1524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رابط كسهم مستقيم 6"/>
          <p:cNvCxnSpPr/>
          <p:nvPr/>
        </p:nvCxnSpPr>
        <p:spPr>
          <a:xfrm flipH="1" flipV="1">
            <a:off x="2819400" y="4267200"/>
            <a:ext cx="44196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سهم إلى اليمين 7"/>
          <p:cNvSpPr/>
          <p:nvPr/>
        </p:nvSpPr>
        <p:spPr>
          <a:xfrm>
            <a:off x="3048000" y="2895600"/>
            <a:ext cx="152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55038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chemeClr val="accent6">
                    <a:lumMod val="75000"/>
                  </a:schemeClr>
                </a:solidFill>
                <a:latin typeface="Times New Roman" pitchFamily="18" charset="0"/>
                <a:cs typeface="Times New Roman" pitchFamily="18" charset="0"/>
              </a:rPr>
              <a:t>Lipofusine </a:t>
            </a:r>
            <a:endParaRPr lang="en-US" dirty="0">
              <a:solidFill>
                <a:schemeClr val="accent6">
                  <a:lumMod val="75000"/>
                </a:schemeClr>
              </a:solidFill>
              <a:latin typeface="Times New Roman" pitchFamily="18" charset="0"/>
              <a:cs typeface="Times New Roman" pitchFamily="18" charset="0"/>
            </a:endParaRPr>
          </a:p>
        </p:txBody>
      </p:sp>
      <p:sp>
        <p:nvSpPr>
          <p:cNvPr id="3" name="عنصر نائب للمحتوى 2"/>
          <p:cNvSpPr>
            <a:spLocks noGrp="1"/>
          </p:cNvSpPr>
          <p:nvPr>
            <p:ph idx="1"/>
          </p:nvPr>
        </p:nvSpPr>
        <p:spPr/>
        <p:txBody>
          <a:bodyPr/>
          <a:lstStyle/>
          <a:p>
            <a:pPr marL="0" indent="0" algn="just">
              <a:buNone/>
            </a:pPr>
            <a:r>
              <a:rPr lang="en-US" dirty="0"/>
              <a:t> </a:t>
            </a:r>
            <a:r>
              <a:rPr lang="en-US" dirty="0" smtClean="0">
                <a:solidFill>
                  <a:schemeClr val="tx2">
                    <a:lumMod val="60000"/>
                    <a:lumOff val="40000"/>
                  </a:schemeClr>
                </a:solidFill>
                <a:latin typeface="Times New Roman" pitchFamily="18" charset="0"/>
                <a:cs typeface="Times New Roman" pitchFamily="18" charset="0"/>
              </a:rPr>
              <a:t>lipid-containing </a:t>
            </a:r>
            <a:r>
              <a:rPr lang="en-US" dirty="0">
                <a:solidFill>
                  <a:schemeClr val="tx2">
                    <a:lumMod val="60000"/>
                    <a:lumOff val="40000"/>
                  </a:schemeClr>
                </a:solidFill>
                <a:latin typeface="Times New Roman" pitchFamily="18" charset="0"/>
                <a:cs typeface="Times New Roman" pitchFamily="18" charset="0"/>
              </a:rPr>
              <a:t>residues of </a:t>
            </a:r>
            <a:r>
              <a:rPr lang="en-US" dirty="0" err="1" smtClean="0">
                <a:solidFill>
                  <a:schemeClr val="tx2">
                    <a:lumMod val="60000"/>
                    <a:lumOff val="40000"/>
                  </a:schemeClr>
                </a:solidFill>
                <a:latin typeface="Times New Roman" pitchFamily="18" charset="0"/>
                <a:cs typeface="Times New Roman" pitchFamily="18" charset="0"/>
              </a:rPr>
              <a:t>lysosomal</a:t>
            </a:r>
            <a:r>
              <a:rPr lang="en-US" dirty="0" smtClean="0">
                <a:solidFill>
                  <a:schemeClr val="tx2">
                    <a:lumMod val="60000"/>
                    <a:lumOff val="40000"/>
                  </a:schemeClr>
                </a:solidFill>
                <a:latin typeface="Times New Roman" pitchFamily="18" charset="0"/>
                <a:cs typeface="Times New Roman" pitchFamily="18" charset="0"/>
              </a:rPr>
              <a:t> </a:t>
            </a:r>
            <a:r>
              <a:rPr lang="en-US" dirty="0">
                <a:solidFill>
                  <a:schemeClr val="tx2">
                    <a:lumMod val="60000"/>
                    <a:lumOff val="40000"/>
                  </a:schemeClr>
                </a:solidFill>
                <a:latin typeface="Times New Roman" pitchFamily="18" charset="0"/>
                <a:cs typeface="Times New Roman" pitchFamily="18" charset="0"/>
              </a:rPr>
              <a:t>digestion. It is considered to be one of the aging or "wear-and-tear" pigments, found in the liver, kidney, heart muscle, retina, adrenals, nerve cells, and ganglion cells</a:t>
            </a:r>
          </a:p>
        </p:txBody>
      </p:sp>
    </p:spTree>
    <p:extLst>
      <p:ext uri="{BB962C8B-B14F-4D97-AF65-F5344CB8AC3E}">
        <p14:creationId xmlns:p14="http://schemas.microsoft.com/office/powerpoint/2010/main" val="324655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Lipofusine pigment </a:t>
            </a:r>
            <a:endParaRPr lang="en-US" dirty="0"/>
          </a:p>
        </p:txBody>
      </p:sp>
      <p:sp>
        <p:nvSpPr>
          <p:cNvPr id="3" name="عنصر نائب للمحتوى 2"/>
          <p:cNvSpPr>
            <a:spLocks noGrp="1"/>
          </p:cNvSpPr>
          <p:nvPr>
            <p:ph idx="1"/>
          </p:nvPr>
        </p:nvSpPr>
        <p:spPr/>
        <p:txBody>
          <a:bodyPr/>
          <a:lstStyle/>
          <a:p>
            <a:r>
              <a:rPr lang="en-US" dirty="0" smtClean="0"/>
              <a:t>Liver                          neuron                     muscles </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2505074"/>
            <a:ext cx="2552700"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3434" y="2438399"/>
            <a:ext cx="2842566" cy="266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7450" y="2486025"/>
            <a:ext cx="2419350" cy="2619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سهم للأسفل 3"/>
          <p:cNvSpPr/>
          <p:nvPr/>
        </p:nvSpPr>
        <p:spPr>
          <a:xfrm>
            <a:off x="7239000" y="2486025"/>
            <a:ext cx="45719" cy="2571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سهم للأسفل 4"/>
          <p:cNvSpPr/>
          <p:nvPr/>
        </p:nvSpPr>
        <p:spPr>
          <a:xfrm>
            <a:off x="7477125" y="3390900"/>
            <a:ext cx="45719" cy="190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سهم للأسفل 5"/>
          <p:cNvSpPr/>
          <p:nvPr/>
        </p:nvSpPr>
        <p:spPr>
          <a:xfrm>
            <a:off x="7239000" y="3048000"/>
            <a:ext cx="45719" cy="342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698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6324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48471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524000"/>
            <a:ext cx="8229600" cy="3886200"/>
          </a:xfrm>
        </p:spPr>
        <p:txBody>
          <a:bodyPr>
            <a:normAutofit/>
          </a:bodyPr>
          <a:lstStyle/>
          <a:p>
            <a:r>
              <a:rPr lang="en-US" sz="7200" dirty="0" smtClean="0">
                <a:solidFill>
                  <a:srgbClr val="FF0000"/>
                </a:solidFill>
                <a:latin typeface="Times New Roman" pitchFamily="18" charset="0"/>
                <a:cs typeface="Times New Roman" pitchFamily="18" charset="0"/>
              </a:rPr>
              <a:t>Exogenous pigments </a:t>
            </a:r>
            <a:endParaRPr lang="en-US" sz="7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9729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err="1">
                <a:solidFill>
                  <a:schemeClr val="accent2">
                    <a:lumMod val="75000"/>
                  </a:schemeClr>
                </a:solidFill>
              </a:rPr>
              <a:t>Anthracosis</a:t>
            </a:r>
            <a:endParaRPr lang="en-US" dirty="0">
              <a:solidFill>
                <a:schemeClr val="accent2">
                  <a:lumMod val="75000"/>
                </a:schemeClr>
              </a:solidFill>
              <a:latin typeface="Times New Roman" pitchFamily="18" charset="0"/>
              <a:cs typeface="Times New Roman" pitchFamily="18" charset="0"/>
            </a:endParaRPr>
          </a:p>
        </p:txBody>
      </p:sp>
      <p:sp>
        <p:nvSpPr>
          <p:cNvPr id="3" name="عنصر نائب للمحتوى 2"/>
          <p:cNvSpPr>
            <a:spLocks noGrp="1"/>
          </p:cNvSpPr>
          <p:nvPr>
            <p:ph idx="1"/>
          </p:nvPr>
        </p:nvSpPr>
        <p:spPr/>
        <p:txBody>
          <a:bodyPr/>
          <a:lstStyle/>
          <a:p>
            <a:r>
              <a:rPr lang="en-US" b="1" dirty="0" err="1"/>
              <a:t>Anthracosis</a:t>
            </a:r>
            <a:r>
              <a:rPr lang="en-US" dirty="0"/>
              <a:t> </a:t>
            </a:r>
            <a:r>
              <a:rPr lang="en-US" dirty="0" smtClean="0"/>
              <a:t> </a:t>
            </a:r>
            <a:r>
              <a:rPr lang="en-US" dirty="0" smtClean="0">
                <a:solidFill>
                  <a:schemeClr val="tx2">
                    <a:lumMod val="60000"/>
                    <a:lumOff val="40000"/>
                  </a:schemeClr>
                </a:solidFill>
                <a:latin typeface="Times New Roman" pitchFamily="18" charset="0"/>
                <a:cs typeface="Times New Roman" pitchFamily="18" charset="0"/>
              </a:rPr>
              <a:t>(</a:t>
            </a:r>
            <a:r>
              <a:rPr lang="en-US" dirty="0" err="1">
                <a:solidFill>
                  <a:schemeClr val="tx2">
                    <a:lumMod val="60000"/>
                    <a:lumOff val="40000"/>
                  </a:schemeClr>
                </a:solidFill>
                <a:latin typeface="Times New Roman" pitchFamily="18" charset="0"/>
                <a:cs typeface="Times New Roman" pitchFamily="18" charset="0"/>
              </a:rPr>
              <a:t>anthrac</a:t>
            </a:r>
            <a:r>
              <a:rPr lang="en-US" dirty="0">
                <a:solidFill>
                  <a:schemeClr val="tx2">
                    <a:lumMod val="60000"/>
                    <a:lumOff val="40000"/>
                  </a:schemeClr>
                </a:solidFill>
                <a:latin typeface="Times New Roman" pitchFamily="18" charset="0"/>
                <a:cs typeface="Times New Roman" pitchFamily="18" charset="0"/>
              </a:rPr>
              <a:t>- meaning coal, carbon + -</a:t>
            </a:r>
            <a:r>
              <a:rPr lang="en-US" dirty="0" err="1">
                <a:solidFill>
                  <a:schemeClr val="tx2">
                    <a:lumMod val="60000"/>
                    <a:lumOff val="40000"/>
                  </a:schemeClr>
                </a:solidFill>
                <a:latin typeface="Times New Roman" pitchFamily="18" charset="0"/>
                <a:cs typeface="Times New Roman" pitchFamily="18" charset="0"/>
              </a:rPr>
              <a:t>osis</a:t>
            </a:r>
            <a:r>
              <a:rPr lang="en-US" dirty="0">
                <a:solidFill>
                  <a:schemeClr val="tx2">
                    <a:lumMod val="60000"/>
                    <a:lumOff val="40000"/>
                  </a:schemeClr>
                </a:solidFill>
                <a:latin typeface="Times New Roman" pitchFamily="18" charset="0"/>
                <a:cs typeface="Times New Roman" pitchFamily="18" charset="0"/>
              </a:rPr>
              <a:t>  accumulation of carbon in the lungs due to repeated exposure to air pollution or inhalation of smoke or coal dust particles” </a:t>
            </a:r>
            <a:r>
              <a:rPr lang="en-US" dirty="0" smtClean="0">
                <a:solidFill>
                  <a:schemeClr val="tx2">
                    <a:lumMod val="60000"/>
                    <a:lumOff val="40000"/>
                  </a:schemeClr>
                </a:solidFill>
                <a:latin typeface="Times New Roman" pitchFamily="18" charset="0"/>
                <a:cs typeface="Times New Roman" pitchFamily="18" charset="0"/>
              </a:rPr>
              <a:t>meaning </a:t>
            </a:r>
            <a:r>
              <a:rPr lang="en-US" dirty="0">
                <a:solidFill>
                  <a:schemeClr val="tx2">
                    <a:lumMod val="60000"/>
                    <a:lumOff val="40000"/>
                  </a:schemeClr>
                </a:solidFill>
                <a:latin typeface="Times New Roman" pitchFamily="18" charset="0"/>
                <a:cs typeface="Times New Roman" pitchFamily="18" charset="0"/>
              </a:rPr>
              <a:t>condition</a:t>
            </a:r>
            <a:r>
              <a:rPr lang="en-US" dirty="0" smtClean="0">
                <a:solidFill>
                  <a:schemeClr val="tx2">
                    <a:lumMod val="60000"/>
                    <a:lumOff val="40000"/>
                  </a:schemeClr>
                </a:solidFill>
                <a:latin typeface="Times New Roman" pitchFamily="18" charset="0"/>
                <a:cs typeface="Times New Roman" pitchFamily="18" charset="0"/>
              </a:rPr>
              <a:t>).</a:t>
            </a:r>
          </a:p>
          <a:p>
            <a:endParaRPr lang="en-US" dirty="0">
              <a:solidFill>
                <a:schemeClr val="tx2">
                  <a:lumMod val="60000"/>
                  <a:lumOff val="40000"/>
                </a:schemeClr>
              </a:solidFill>
              <a:latin typeface="Times New Roman" pitchFamily="18" charset="0"/>
              <a:cs typeface="Times New Roman" pitchFamily="18" charset="0"/>
            </a:endParaRPr>
          </a:p>
        </p:txBody>
      </p:sp>
      <p:sp>
        <p:nvSpPr>
          <p:cNvPr id="4" name="مستطيل 3"/>
          <p:cNvSpPr/>
          <p:nvPr/>
        </p:nvSpPr>
        <p:spPr>
          <a:xfrm>
            <a:off x="2286000" y="2690336"/>
            <a:ext cx="4572000" cy="369332"/>
          </a:xfrm>
          <a:prstGeom prst="rect">
            <a:avLst/>
          </a:prstGeom>
        </p:spPr>
        <p:txBody>
          <a:bodyPr>
            <a:spAutoFit/>
          </a:bodyPr>
          <a:lstStyle/>
          <a:p>
            <a:r>
              <a:rPr lang="en-US" dirty="0" smtClean="0"/>
              <a:t>”</a:t>
            </a:r>
            <a:r>
              <a:rPr lang="en-US" dirty="0"/>
              <a:t> </a:t>
            </a:r>
          </a:p>
        </p:txBody>
      </p:sp>
    </p:spTree>
    <p:extLst>
      <p:ext uri="{BB962C8B-B14F-4D97-AF65-F5344CB8AC3E}">
        <p14:creationId xmlns:p14="http://schemas.microsoft.com/office/powerpoint/2010/main" val="222492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err="1">
                <a:solidFill>
                  <a:schemeClr val="accent2">
                    <a:lumMod val="75000"/>
                  </a:schemeClr>
                </a:solidFill>
              </a:rPr>
              <a:t>Anthracosis</a:t>
            </a:r>
            <a:endParaRPr lang="en-US" dirty="0"/>
          </a:p>
        </p:txBody>
      </p:sp>
      <p:sp>
        <p:nvSpPr>
          <p:cNvPr id="3" name="عنصر نائب للمحتوى 2"/>
          <p:cNvSpPr>
            <a:spLocks noGrp="1"/>
          </p:cNvSpPr>
          <p:nvPr>
            <p:ph idx="1"/>
          </p:nvPr>
        </p:nvSpPr>
        <p:spPr/>
        <p:txBody>
          <a:bodyPr/>
          <a:lstStyle/>
          <a:p>
            <a:pPr marL="0" indent="0">
              <a:buNone/>
            </a:pPr>
            <a:r>
              <a:rPr lang="en-US" dirty="0" smtClean="0"/>
              <a:t>Lung :</a:t>
            </a:r>
            <a:r>
              <a:rPr lang="en-US" dirty="0">
                <a:solidFill>
                  <a:schemeClr val="tx2">
                    <a:lumMod val="60000"/>
                    <a:lumOff val="40000"/>
                  </a:schemeClr>
                </a:solidFill>
                <a:latin typeface="Times New Roman" pitchFamily="18" charset="0"/>
                <a:cs typeface="Times New Roman" pitchFamily="18" charset="0"/>
              </a:rPr>
              <a:t> accumulation of carbon in the lungs </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143125"/>
            <a:ext cx="2057400" cy="3114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14600"/>
            <a:ext cx="3057525"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8825" y="2505075"/>
            <a:ext cx="2847975" cy="2752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سهم إلى اليمين 3"/>
          <p:cNvSpPr/>
          <p:nvPr/>
        </p:nvSpPr>
        <p:spPr>
          <a:xfrm>
            <a:off x="1985962" y="2819400"/>
            <a:ext cx="147638"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سهم للأسفل 4"/>
          <p:cNvSpPr/>
          <p:nvPr/>
        </p:nvSpPr>
        <p:spPr>
          <a:xfrm>
            <a:off x="2819400" y="3276600"/>
            <a:ext cx="76200" cy="6048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رابط كسهم مستقيم 8"/>
          <p:cNvCxnSpPr/>
          <p:nvPr/>
        </p:nvCxnSpPr>
        <p:spPr>
          <a:xfrm flipH="1">
            <a:off x="4572000" y="2362200"/>
            <a:ext cx="762000"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رابط كسهم مستقيم 10"/>
          <p:cNvCxnSpPr/>
          <p:nvPr/>
        </p:nvCxnSpPr>
        <p:spPr>
          <a:xfrm flipV="1">
            <a:off x="4572000" y="4572000"/>
            <a:ext cx="3810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سهم للأسفل 11"/>
          <p:cNvSpPr/>
          <p:nvPr/>
        </p:nvSpPr>
        <p:spPr>
          <a:xfrm>
            <a:off x="6248400" y="3276600"/>
            <a:ext cx="152400" cy="4238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سهم إلى اليسار 12"/>
          <p:cNvSpPr/>
          <p:nvPr/>
        </p:nvSpPr>
        <p:spPr>
          <a:xfrm>
            <a:off x="7848600" y="2895600"/>
            <a:ext cx="5334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89241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dirty="0"/>
          </a:p>
        </p:txBody>
      </p:sp>
      <p:pic>
        <p:nvPicPr>
          <p:cNvPr id="17410" name="Picture 2" descr="Tattoo pigments&#10;found in the skin and&#10;adjacent lymph node&#10;of various colours of&#10;the dye pigments&#10;seen.&#1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52524"/>
            <a:ext cx="8153400" cy="5019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2738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solidFill>
                  <a:schemeClr val="accent2">
                    <a:lumMod val="75000"/>
                  </a:schemeClr>
                </a:solidFill>
                <a:latin typeface="Times New Roman" pitchFamily="18" charset="0"/>
                <a:cs typeface="Times New Roman" pitchFamily="18" charset="0"/>
              </a:rPr>
              <a:t>Albinism</a:t>
            </a:r>
            <a:endParaRPr lang="en-US" dirty="0">
              <a:solidFill>
                <a:schemeClr val="accent2">
                  <a:lumMod val="75000"/>
                </a:schemeClr>
              </a:solidFill>
              <a:latin typeface="Times New Roman" pitchFamily="18" charset="0"/>
              <a:cs typeface="Times New Roman" pitchFamily="18" charset="0"/>
            </a:endParaRPr>
          </a:p>
        </p:txBody>
      </p:sp>
      <p:sp>
        <p:nvSpPr>
          <p:cNvPr id="3" name="عنصر نائب للمحتوى 2"/>
          <p:cNvSpPr>
            <a:spLocks noGrp="1"/>
          </p:cNvSpPr>
          <p:nvPr>
            <p:ph idx="1"/>
          </p:nvPr>
        </p:nvSpPr>
        <p:spPr/>
        <p:txBody>
          <a:bodyPr/>
          <a:lstStyle/>
          <a:p>
            <a:pPr marL="0" indent="0">
              <a:buNone/>
            </a:pPr>
            <a:r>
              <a:rPr lang="en-US" dirty="0"/>
              <a:t> </a:t>
            </a:r>
            <a:r>
              <a:rPr lang="en-US" dirty="0" smtClean="0"/>
              <a:t>Absence  </a:t>
            </a:r>
            <a:r>
              <a:rPr lang="en-US" dirty="0"/>
              <a:t>of pigment in the skin, hair and eyes. </a:t>
            </a:r>
            <a:r>
              <a:rPr lang="en-US" b="1" dirty="0">
                <a:solidFill>
                  <a:schemeClr val="accent6">
                    <a:lumMod val="75000"/>
                  </a:schemeClr>
                </a:solidFill>
              </a:rPr>
              <a:t>Albinism</a:t>
            </a:r>
            <a:r>
              <a:rPr lang="en-US" dirty="0"/>
              <a:t> is associated with a number of vision defects, such as photophobia, </a:t>
            </a:r>
            <a:r>
              <a:rPr lang="en-US" dirty="0" err="1"/>
              <a:t>nystagmus</a:t>
            </a:r>
            <a:r>
              <a:rPr lang="en-US" dirty="0"/>
              <a:t>, and amblyopia. Lack of skin pigmentation makes for more susceptibility to sunburn and skin </a:t>
            </a:r>
            <a:r>
              <a:rPr lang="en-US" dirty="0" smtClean="0"/>
              <a:t>cancers.</a:t>
            </a:r>
            <a:endParaRPr lang="en-US" dirty="0"/>
          </a:p>
        </p:txBody>
      </p:sp>
    </p:spTree>
    <p:extLst>
      <p:ext uri="{BB962C8B-B14F-4D97-AF65-F5344CB8AC3E}">
        <p14:creationId xmlns:p14="http://schemas.microsoft.com/office/powerpoint/2010/main" val="94524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133600"/>
            <a:ext cx="62484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38507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solidFill>
                  <a:schemeClr val="accent6">
                    <a:lumMod val="75000"/>
                  </a:schemeClr>
                </a:solidFill>
              </a:rPr>
              <a:t>Asbestosis</a:t>
            </a:r>
          </a:p>
        </p:txBody>
      </p:sp>
      <p:sp>
        <p:nvSpPr>
          <p:cNvPr id="3" name="عنصر نائب للمحتوى 2"/>
          <p:cNvSpPr>
            <a:spLocks noGrp="1"/>
          </p:cNvSpPr>
          <p:nvPr>
            <p:ph idx="1"/>
          </p:nvPr>
        </p:nvSpPr>
        <p:spPr/>
        <p:txBody>
          <a:bodyPr/>
          <a:lstStyle/>
          <a:p>
            <a:r>
              <a:rPr lang="en-US" dirty="0"/>
              <a:t>Asbestosis </a:t>
            </a:r>
            <a:r>
              <a:rPr lang="en-US" dirty="0">
                <a:solidFill>
                  <a:schemeClr val="tx2">
                    <a:lumMod val="75000"/>
                  </a:schemeClr>
                </a:solidFill>
                <a:latin typeface="Times New Roman" pitchFamily="18" charset="0"/>
                <a:cs typeface="Times New Roman" pitchFamily="18" charset="0"/>
              </a:rPr>
              <a:t>is caused by breathing in asbestos fibers. It requires a relatively large exposure over a long period of time, which typically only occur in those who directly work with asbestos.</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616036"/>
            <a:ext cx="4724400" cy="2937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رابط كسهم مستقيم 4"/>
          <p:cNvCxnSpPr/>
          <p:nvPr/>
        </p:nvCxnSpPr>
        <p:spPr>
          <a:xfrm flipV="1">
            <a:off x="2819400" y="6248400"/>
            <a:ext cx="18288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رابط كسهم مستقيم 6"/>
          <p:cNvCxnSpPr/>
          <p:nvPr/>
        </p:nvCxnSpPr>
        <p:spPr>
          <a:xfrm>
            <a:off x="3048000" y="4114800"/>
            <a:ext cx="1066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76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a:t>jaundice</a:t>
            </a:r>
          </a:p>
        </p:txBody>
      </p:sp>
      <p:sp>
        <p:nvSpPr>
          <p:cNvPr id="5" name="مستطيل 4"/>
          <p:cNvSpPr/>
          <p:nvPr/>
        </p:nvSpPr>
        <p:spPr>
          <a:xfrm>
            <a:off x="971600" y="2274838"/>
            <a:ext cx="7056784" cy="3416320"/>
          </a:xfrm>
          <a:prstGeom prst="rect">
            <a:avLst/>
          </a:prstGeom>
        </p:spPr>
        <p:txBody>
          <a:bodyPr wrap="square">
            <a:spAutoFit/>
          </a:bodyPr>
          <a:lstStyle/>
          <a:p>
            <a:pPr algn="just"/>
            <a:r>
              <a:rPr lang="en-GB" sz="2400" b="1" dirty="0" smtClean="0"/>
              <a:t>jaundice : refers </a:t>
            </a:r>
            <a:r>
              <a:rPr lang="en-GB" sz="2400" b="1" dirty="0"/>
              <a:t>to a </a:t>
            </a:r>
            <a:r>
              <a:rPr lang="en-GB" sz="2400" b="1" dirty="0" smtClean="0"/>
              <a:t>build up </a:t>
            </a:r>
            <a:r>
              <a:rPr lang="en-GB" sz="2400" b="1" dirty="0"/>
              <a:t>of yellow pigment in the blood and tissue, which causes a yellow discoloration in the skin, gums, and eyes. This is also called icterus or yellow jaundice. It's fairly easy to spot in dogs, </a:t>
            </a:r>
            <a:endParaRPr lang="en-GB" sz="2400" b="1" dirty="0" smtClean="0"/>
          </a:p>
          <a:p>
            <a:pPr algn="just"/>
            <a:r>
              <a:rPr lang="en-GB" sz="2400" b="1" dirty="0"/>
              <a:t>The </a:t>
            </a:r>
            <a:r>
              <a:rPr lang="en-GB" sz="2400" b="1" dirty="0" smtClean="0"/>
              <a:t>build up </a:t>
            </a:r>
            <a:r>
              <a:rPr lang="en-GB" sz="2400" b="1" dirty="0"/>
              <a:t>of bilirubin in the blood that causes this is toxic and affects the liver, kidney, and brain </a:t>
            </a:r>
            <a:r>
              <a:rPr lang="en-GB" sz="2400" b="1" dirty="0" smtClean="0"/>
              <a:t>tissue.</a:t>
            </a:r>
          </a:p>
          <a:p>
            <a:pPr algn="just"/>
            <a:endParaRPr lang="en-GB" sz="2400" b="1" dirty="0"/>
          </a:p>
        </p:txBody>
      </p:sp>
    </p:spTree>
    <p:extLst>
      <p:ext uri="{BB962C8B-B14F-4D97-AF65-F5344CB8AC3E}">
        <p14:creationId xmlns:p14="http://schemas.microsoft.com/office/powerpoint/2010/main" val="18545318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Symptoms  </a:t>
            </a:r>
            <a:endParaRPr lang="en-GB" dirty="0"/>
          </a:p>
        </p:txBody>
      </p:sp>
      <p:sp>
        <p:nvSpPr>
          <p:cNvPr id="3" name="عنصر نائب للمحتوى 2"/>
          <p:cNvSpPr>
            <a:spLocks noGrp="1"/>
          </p:cNvSpPr>
          <p:nvPr>
            <p:ph idx="1"/>
          </p:nvPr>
        </p:nvSpPr>
        <p:spPr/>
        <p:txBody>
          <a:bodyPr>
            <a:normAutofit fontScale="55000" lnSpcReduction="20000"/>
          </a:bodyPr>
          <a:lstStyle/>
          <a:p>
            <a:r>
              <a:rPr lang="en-GB" sz="4000" b="0" dirty="0" err="1"/>
              <a:t>Discolored</a:t>
            </a:r>
            <a:r>
              <a:rPr lang="en-GB" sz="4000" b="0" dirty="0"/>
              <a:t> urine</a:t>
            </a:r>
          </a:p>
          <a:p>
            <a:r>
              <a:rPr lang="en-GB" sz="4000" b="0" dirty="0"/>
              <a:t>Increased thirst or urination</a:t>
            </a:r>
          </a:p>
          <a:p>
            <a:r>
              <a:rPr lang="en-GB" sz="4000" b="0" dirty="0"/>
              <a:t>Vomiting</a:t>
            </a:r>
          </a:p>
          <a:p>
            <a:r>
              <a:rPr lang="en-GB" sz="4000" b="0" dirty="0" err="1"/>
              <a:t>Diarrhea</a:t>
            </a:r>
            <a:endParaRPr lang="en-GB" sz="4000" b="0" dirty="0"/>
          </a:p>
          <a:p>
            <a:r>
              <a:rPr lang="en-GB" sz="4000" b="0" dirty="0"/>
              <a:t>Loss of appetite</a:t>
            </a:r>
          </a:p>
          <a:p>
            <a:r>
              <a:rPr lang="en-GB" sz="4000" b="0" dirty="0"/>
              <a:t>Lethargy</a:t>
            </a:r>
          </a:p>
          <a:p>
            <a:r>
              <a:rPr lang="en-GB" sz="4000" b="0" dirty="0"/>
              <a:t>Weakness</a:t>
            </a:r>
          </a:p>
          <a:p>
            <a:r>
              <a:rPr lang="en-GB" sz="4000" b="0" dirty="0"/>
              <a:t>Paleness</a:t>
            </a:r>
          </a:p>
          <a:p>
            <a:r>
              <a:rPr lang="en-GB" sz="4000" b="0" dirty="0"/>
              <a:t>Fever</a:t>
            </a:r>
          </a:p>
          <a:p>
            <a:r>
              <a:rPr lang="en-GB" sz="4000" b="0" dirty="0"/>
              <a:t>Abdominal pain</a:t>
            </a:r>
          </a:p>
          <a:p>
            <a:r>
              <a:rPr lang="en-GB" sz="4000" b="0" dirty="0"/>
              <a:t>Orange tint to </a:t>
            </a:r>
            <a:r>
              <a:rPr lang="en-GB" sz="4000" b="0" dirty="0" err="1"/>
              <a:t>feces</a:t>
            </a:r>
            <a:endParaRPr lang="en-GB" sz="4000" b="0" dirty="0"/>
          </a:p>
          <a:p>
            <a:r>
              <a:rPr lang="en-GB" sz="4000" b="0" dirty="0"/>
              <a:t>Weight loss</a:t>
            </a:r>
          </a:p>
          <a:p>
            <a:r>
              <a:rPr lang="en-GB" sz="4000" b="0" dirty="0"/>
              <a:t>Bleeding</a:t>
            </a:r>
          </a:p>
          <a:p>
            <a:pPr>
              <a:tabLst>
                <a:tab pos="2065338" algn="l"/>
              </a:tabLst>
            </a:pPr>
            <a:endParaRPr lang="en-GB" dirty="0"/>
          </a:p>
        </p:txBody>
      </p:sp>
    </p:spTree>
    <p:extLst>
      <p:ext uri="{BB962C8B-B14F-4D97-AF65-F5344CB8AC3E}">
        <p14:creationId xmlns:p14="http://schemas.microsoft.com/office/powerpoint/2010/main" val="12853099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0"/>
            <a:ext cx="5791200" cy="1371600"/>
          </a:xfrm>
        </p:spPr>
        <p:txBody>
          <a:bodyPr/>
          <a:lstStyle/>
          <a:p>
            <a:r>
              <a:rPr lang="en-GB" dirty="0"/>
              <a:t>jaundice</a:t>
            </a:r>
          </a:p>
        </p:txBody>
      </p:sp>
      <p:sp>
        <p:nvSpPr>
          <p:cNvPr id="3" name="عنصر نائب للمحتوى 2"/>
          <p:cNvSpPr>
            <a:spLocks noGrp="1"/>
          </p:cNvSpPr>
          <p:nvPr>
            <p:ph idx="1"/>
          </p:nvPr>
        </p:nvSpPr>
        <p:spPr/>
        <p:txBody>
          <a:bodyPr>
            <a:normAutofit fontScale="85000" lnSpcReduction="10000"/>
          </a:bodyPr>
          <a:lstStyle/>
          <a:p>
            <a:r>
              <a:rPr lang="en-GB" b="0" dirty="0" smtClean="0"/>
              <a:t>There are a few conditions that might cause jaundice in dogs:</a:t>
            </a:r>
          </a:p>
          <a:p>
            <a:r>
              <a:rPr lang="en-GB" b="0" dirty="0" smtClean="0">
                <a:hlinkClick r:id="rId2"/>
              </a:rPr>
              <a:t>Autoimmune disease</a:t>
            </a:r>
            <a:endParaRPr lang="en-GB" b="0" dirty="0" smtClean="0"/>
          </a:p>
          <a:p>
            <a:r>
              <a:rPr lang="en-GB" b="0" dirty="0" smtClean="0"/>
              <a:t>Cancerous tumours</a:t>
            </a:r>
          </a:p>
          <a:p>
            <a:r>
              <a:rPr lang="en-GB" b="0" dirty="0" smtClean="0"/>
              <a:t>Heartworm</a:t>
            </a:r>
          </a:p>
          <a:p>
            <a:r>
              <a:rPr lang="en-GB" b="0" dirty="0" smtClean="0">
                <a:hlinkClick r:id="rId3"/>
              </a:rPr>
              <a:t>Cirrhosis</a:t>
            </a:r>
            <a:r>
              <a:rPr lang="en-GB" b="0" dirty="0" smtClean="0"/>
              <a:t> or liver damage, often from toxins</a:t>
            </a:r>
          </a:p>
          <a:p>
            <a:r>
              <a:rPr lang="en-GB" b="0" dirty="0" smtClean="0"/>
              <a:t>Pancreatic inflammation, stones, cancer, or infection</a:t>
            </a:r>
          </a:p>
          <a:p>
            <a:r>
              <a:rPr lang="en-GB" b="0" dirty="0" smtClean="0"/>
              <a:t>Bile duct obstruction</a:t>
            </a:r>
          </a:p>
          <a:p>
            <a:r>
              <a:rPr lang="en-GB" b="0" dirty="0" smtClean="0"/>
              <a:t>Injury</a:t>
            </a:r>
          </a:p>
          <a:p>
            <a:r>
              <a:rPr lang="en-GB" b="0" dirty="0" smtClean="0"/>
              <a:t>Collection of blood in the body cavity</a:t>
            </a:r>
          </a:p>
          <a:p>
            <a:endParaRPr lang="en-GB" dirty="0"/>
          </a:p>
        </p:txBody>
      </p:sp>
    </p:spTree>
    <p:extLst>
      <p:ext uri="{BB962C8B-B14F-4D97-AF65-F5344CB8AC3E}">
        <p14:creationId xmlns:p14="http://schemas.microsoft.com/office/powerpoint/2010/main" val="21953899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85344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58874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a:t>Types of jaundice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700808"/>
            <a:ext cx="6858000" cy="429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34604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63562"/>
          </a:xfrm>
        </p:spPr>
        <p:txBody>
          <a:bodyPr>
            <a:normAutofit fontScale="90000"/>
          </a:bodyPr>
          <a:lstStyle/>
          <a:p>
            <a:endParaRPr lang="en-GB" dirty="0"/>
          </a:p>
        </p:txBody>
      </p:sp>
      <p:sp>
        <p:nvSpPr>
          <p:cNvPr id="3" name="عنصر نائب للمحتوى 2"/>
          <p:cNvSpPr>
            <a:spLocks noGrp="1"/>
          </p:cNvSpPr>
          <p:nvPr>
            <p:ph idx="1"/>
          </p:nvPr>
        </p:nvSpPr>
        <p:spPr>
          <a:xfrm>
            <a:off x="457200" y="1066800"/>
            <a:ext cx="8229600" cy="5059363"/>
          </a:xfrm>
        </p:spPr>
        <p:txBody>
          <a:bodyPr>
            <a:normAutofit fontScale="92500" lnSpcReduction="20000"/>
          </a:bodyPr>
          <a:lstStyle/>
          <a:p>
            <a:r>
              <a:rPr lang="en-GB" dirty="0">
                <a:solidFill>
                  <a:srgbClr val="FF0000"/>
                </a:solidFill>
              </a:rPr>
              <a:t>Normally,</a:t>
            </a:r>
            <a:r>
              <a:rPr lang="en-GB" dirty="0"/>
              <a:t> bilirubin is delivered from the bloodstream into your liver. Then, it passes through tubes called bile ducts. These ducts carry a substance called bile into your small intestine. Eventually, bilirubin is passed out of your body through urine or stool.</a:t>
            </a:r>
          </a:p>
          <a:p>
            <a:r>
              <a:rPr lang="en-GB" dirty="0"/>
              <a:t>Types of jaundice are categorized by where they happen within the liver’s process of taking in and filtering out bilirubin:</a:t>
            </a:r>
          </a:p>
          <a:p>
            <a:r>
              <a:rPr lang="en-GB" b="1" dirty="0"/>
              <a:t>pre-hepatic:</a:t>
            </a:r>
            <a:r>
              <a:rPr lang="en-GB" dirty="0"/>
              <a:t> before the liver</a:t>
            </a:r>
          </a:p>
          <a:p>
            <a:r>
              <a:rPr lang="en-GB" b="1" dirty="0"/>
              <a:t>hepatic:</a:t>
            </a:r>
            <a:r>
              <a:rPr lang="en-GB" dirty="0"/>
              <a:t> in the liver</a:t>
            </a:r>
          </a:p>
          <a:p>
            <a:r>
              <a:rPr lang="en-GB" b="1" dirty="0"/>
              <a:t>post-hepatic:</a:t>
            </a:r>
            <a:r>
              <a:rPr lang="en-GB" dirty="0"/>
              <a:t> after the liver</a:t>
            </a:r>
          </a:p>
          <a:p>
            <a:endParaRPr lang="en-GB" dirty="0"/>
          </a:p>
        </p:txBody>
      </p:sp>
    </p:spTree>
    <p:extLst>
      <p:ext uri="{BB962C8B-B14F-4D97-AF65-F5344CB8AC3E}">
        <p14:creationId xmlns:p14="http://schemas.microsoft.com/office/powerpoint/2010/main" val="1334051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63562"/>
          </a:xfrm>
        </p:spPr>
        <p:txBody>
          <a:bodyPr>
            <a:normAutofit fontScale="90000"/>
          </a:bodyPr>
          <a:lstStyle/>
          <a:p>
            <a:endParaRPr lang="en-GB" dirty="0"/>
          </a:p>
        </p:txBody>
      </p:sp>
      <p:sp>
        <p:nvSpPr>
          <p:cNvPr id="3" name="عنصر نائب للمحتوى 2"/>
          <p:cNvSpPr>
            <a:spLocks noGrp="1"/>
          </p:cNvSpPr>
          <p:nvPr>
            <p:ph idx="1"/>
          </p:nvPr>
        </p:nvSpPr>
        <p:spPr/>
        <p:txBody>
          <a:bodyPr>
            <a:normAutofit fontScale="77500" lnSpcReduction="20000"/>
          </a:bodyPr>
          <a:lstStyle/>
          <a:p>
            <a:r>
              <a:rPr lang="en-GB" dirty="0"/>
              <a:t>Pre-hepatic jaundice is caused by conditions that heighten your blood’s rate of </a:t>
            </a:r>
            <a:r>
              <a:rPr lang="en-GB" dirty="0" err="1"/>
              <a:t>hemolysis</a:t>
            </a:r>
            <a:r>
              <a:rPr lang="en-GB" dirty="0"/>
              <a:t>. This is the process through which red blood cells are broken down, releasing </a:t>
            </a:r>
            <a:r>
              <a:rPr lang="en-GB" dirty="0" err="1"/>
              <a:t>hemoglobin</a:t>
            </a:r>
            <a:r>
              <a:rPr lang="en-GB" dirty="0"/>
              <a:t> and converting into bilirubin.</a:t>
            </a:r>
          </a:p>
          <a:p>
            <a:r>
              <a:rPr lang="en-GB" dirty="0"/>
              <a:t>Because the liver can only process so much bilirubin at once, bilirubin overflows into bodily tissues.</a:t>
            </a:r>
          </a:p>
          <a:p>
            <a:r>
              <a:rPr lang="en-GB" dirty="0"/>
              <a:t>The </a:t>
            </a:r>
            <a:r>
              <a:rPr lang="en-GB" dirty="0">
                <a:hlinkClick r:id="rId2"/>
              </a:rPr>
              <a:t>most common </a:t>
            </a:r>
            <a:r>
              <a:rPr lang="en-GB" dirty="0" err="1">
                <a:hlinkClick r:id="rId2"/>
              </a:rPr>
              <a:t>causesTrusted</a:t>
            </a:r>
            <a:r>
              <a:rPr lang="en-GB" dirty="0">
                <a:hlinkClick r:id="rId2"/>
              </a:rPr>
              <a:t> Source</a:t>
            </a:r>
            <a:r>
              <a:rPr lang="en-GB" dirty="0"/>
              <a:t> of pre-hepatic jaundice are:</a:t>
            </a:r>
          </a:p>
          <a:p>
            <a:r>
              <a:rPr lang="en-GB" dirty="0">
                <a:hlinkClick r:id="rId3"/>
              </a:rPr>
              <a:t>malaria</a:t>
            </a:r>
            <a:r>
              <a:rPr lang="en-GB" dirty="0"/>
              <a:t>, a blood infection caused by a parasite</a:t>
            </a:r>
          </a:p>
          <a:p>
            <a:r>
              <a:rPr lang="en-GB" dirty="0">
                <a:hlinkClick r:id="rId4"/>
              </a:rPr>
              <a:t>sickle cell </a:t>
            </a:r>
            <a:r>
              <a:rPr lang="en-GB" dirty="0" err="1">
                <a:hlinkClick r:id="rId4"/>
              </a:rPr>
              <a:t>anemia</a:t>
            </a:r>
            <a:r>
              <a:rPr lang="en-GB" dirty="0"/>
              <a:t>, a genetic condition in which red blood cells become crescent-shaped rather than the typical disc shape</a:t>
            </a:r>
          </a:p>
          <a:p>
            <a:endParaRPr lang="en-GB" dirty="0"/>
          </a:p>
        </p:txBody>
      </p:sp>
    </p:spTree>
    <p:extLst>
      <p:ext uri="{BB962C8B-B14F-4D97-AF65-F5344CB8AC3E}">
        <p14:creationId xmlns:p14="http://schemas.microsoft.com/office/powerpoint/2010/main" val="12266305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GB" dirty="0"/>
          </a:p>
        </p:txBody>
      </p:sp>
      <p:sp>
        <p:nvSpPr>
          <p:cNvPr id="3" name="عنصر نائب للمحتوى 2"/>
          <p:cNvSpPr>
            <a:spLocks noGrp="1"/>
          </p:cNvSpPr>
          <p:nvPr>
            <p:ph idx="1"/>
          </p:nvPr>
        </p:nvSpPr>
        <p:spPr/>
        <p:txBody>
          <a:bodyPr/>
          <a:lstStyle/>
          <a:p>
            <a:r>
              <a:rPr lang="en-GB" dirty="0"/>
              <a:t>Hepatic jaundice happens when your liver tissue is scarred (known as </a:t>
            </a:r>
            <a:r>
              <a:rPr lang="en-GB" dirty="0">
                <a:hlinkClick r:id="rId2"/>
              </a:rPr>
              <a:t>cirrhosis</a:t>
            </a:r>
            <a:r>
              <a:rPr lang="en-GB" dirty="0"/>
              <a:t>), damaged, or dysfunctional. This makes it less effective at filtering out bilirubin from your blood.</a:t>
            </a:r>
          </a:p>
          <a:p>
            <a:r>
              <a:rPr lang="en-GB" dirty="0"/>
              <a:t>Since it can’t be filtered into your digestive system for removal, bilirubin builds up to high levels in your blood.</a:t>
            </a:r>
          </a:p>
          <a:p>
            <a:endParaRPr lang="en-GB" dirty="0"/>
          </a:p>
        </p:txBody>
      </p:sp>
    </p:spTree>
    <p:extLst>
      <p:ext uri="{BB962C8B-B14F-4D97-AF65-F5344CB8AC3E}">
        <p14:creationId xmlns:p14="http://schemas.microsoft.com/office/powerpoint/2010/main" val="10627845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GB"/>
          </a:p>
        </p:txBody>
      </p:sp>
      <p:sp>
        <p:nvSpPr>
          <p:cNvPr id="3" name="عنصر نائب للمحتوى 2"/>
          <p:cNvSpPr>
            <a:spLocks noGrp="1"/>
          </p:cNvSpPr>
          <p:nvPr>
            <p:ph idx="1"/>
          </p:nvPr>
        </p:nvSpPr>
        <p:spPr/>
        <p:txBody>
          <a:bodyPr>
            <a:normAutofit fontScale="62500" lnSpcReduction="20000"/>
          </a:bodyPr>
          <a:lstStyle/>
          <a:p>
            <a:r>
              <a:rPr lang="en-GB" dirty="0"/>
              <a:t>The </a:t>
            </a:r>
            <a:r>
              <a:rPr lang="en-GB" dirty="0">
                <a:hlinkClick r:id="rId2"/>
              </a:rPr>
              <a:t>most common </a:t>
            </a:r>
            <a:r>
              <a:rPr lang="en-GB" dirty="0" err="1">
                <a:hlinkClick r:id="rId2"/>
              </a:rPr>
              <a:t>causesTrusted</a:t>
            </a:r>
            <a:r>
              <a:rPr lang="en-GB" dirty="0">
                <a:hlinkClick r:id="rId2"/>
              </a:rPr>
              <a:t> Source</a:t>
            </a:r>
            <a:r>
              <a:rPr lang="en-GB" dirty="0"/>
              <a:t> of hepatic jaundice are:</a:t>
            </a:r>
          </a:p>
          <a:p>
            <a:r>
              <a:rPr lang="en-GB" dirty="0">
                <a:hlinkClick r:id="rId3"/>
              </a:rPr>
              <a:t>liver cirrhosis</a:t>
            </a:r>
            <a:r>
              <a:rPr lang="en-GB" dirty="0"/>
              <a:t>, which means that liver tissues are scarred by long-term exposure to infections or toxic substances, such as high levels of alcohol</a:t>
            </a:r>
          </a:p>
          <a:p>
            <a:r>
              <a:rPr lang="en-GB" dirty="0">
                <a:hlinkClick r:id="rId4"/>
              </a:rPr>
              <a:t>viral hepatitis</a:t>
            </a:r>
            <a:r>
              <a:rPr lang="en-GB" dirty="0"/>
              <a:t>, an inflammation of the liver caused by one of several viruses that can get into your body through infected food, water, blood, stool, or sexual contact</a:t>
            </a:r>
          </a:p>
          <a:p>
            <a:r>
              <a:rPr lang="en-GB" dirty="0">
                <a:hlinkClick r:id="rId5"/>
              </a:rPr>
              <a:t>primary biliary cirrhosis</a:t>
            </a:r>
            <a:r>
              <a:rPr lang="en-GB" dirty="0"/>
              <a:t>, which happens when bile ducts are damaged and can’t process bile, causing it to build up in your liver and damage liver tissue</a:t>
            </a:r>
          </a:p>
          <a:p>
            <a:r>
              <a:rPr lang="en-GB" dirty="0">
                <a:hlinkClick r:id="rId6"/>
              </a:rPr>
              <a:t>alcoholic hepatitis</a:t>
            </a:r>
            <a:r>
              <a:rPr lang="en-GB" dirty="0"/>
              <a:t>, in which your liver tissues are scarred by the heavy, long-term drinking of alcohol</a:t>
            </a:r>
          </a:p>
          <a:p>
            <a:r>
              <a:rPr lang="en-GB" dirty="0">
                <a:hlinkClick r:id="rId7"/>
              </a:rPr>
              <a:t>leptospirosis</a:t>
            </a:r>
            <a:r>
              <a:rPr lang="en-GB" dirty="0"/>
              <a:t>, is a bacterial infection that can be spread by infected animals or infected animal urine or </a:t>
            </a:r>
            <a:r>
              <a:rPr lang="en-GB" dirty="0" err="1"/>
              <a:t>feces</a:t>
            </a:r>
            <a:endParaRPr lang="en-GB" dirty="0"/>
          </a:p>
          <a:p>
            <a:r>
              <a:rPr lang="en-GB" dirty="0">
                <a:hlinkClick r:id="rId8"/>
              </a:rPr>
              <a:t>liver cancer</a:t>
            </a:r>
            <a:r>
              <a:rPr lang="en-GB" dirty="0"/>
              <a:t>, in which cancerous cells develop and multiply within liver tissues</a:t>
            </a:r>
          </a:p>
          <a:p>
            <a:endParaRPr lang="en-GB" dirty="0"/>
          </a:p>
        </p:txBody>
      </p:sp>
    </p:spTree>
    <p:extLst>
      <p:ext uri="{BB962C8B-B14F-4D97-AF65-F5344CB8AC3E}">
        <p14:creationId xmlns:p14="http://schemas.microsoft.com/office/powerpoint/2010/main" val="13023276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GB" dirty="0"/>
          </a:p>
        </p:txBody>
      </p:sp>
      <p:sp>
        <p:nvSpPr>
          <p:cNvPr id="3" name="عنصر نائب للمحتوى 2"/>
          <p:cNvSpPr>
            <a:spLocks noGrp="1"/>
          </p:cNvSpPr>
          <p:nvPr>
            <p:ph idx="1"/>
          </p:nvPr>
        </p:nvSpPr>
        <p:spPr/>
        <p:txBody>
          <a:bodyPr>
            <a:normAutofit fontScale="70000" lnSpcReduction="20000"/>
          </a:bodyPr>
          <a:lstStyle/>
          <a:p>
            <a:r>
              <a:rPr lang="en-GB" dirty="0"/>
              <a:t>Post-hepatic, or obstructive jaundice, happens when bilirubin can’t be drained properly into the bile ducts or digestive tract because of a blockage.</a:t>
            </a:r>
          </a:p>
          <a:p>
            <a:r>
              <a:rPr lang="en-GB" dirty="0"/>
              <a:t>The </a:t>
            </a:r>
            <a:r>
              <a:rPr lang="en-GB" dirty="0">
                <a:hlinkClick r:id="rId2"/>
              </a:rPr>
              <a:t>most common </a:t>
            </a:r>
            <a:r>
              <a:rPr lang="en-GB" dirty="0" err="1">
                <a:hlinkClick r:id="rId2"/>
              </a:rPr>
              <a:t>causesTrusted</a:t>
            </a:r>
            <a:r>
              <a:rPr lang="en-GB" dirty="0">
                <a:hlinkClick r:id="rId2"/>
              </a:rPr>
              <a:t> Source</a:t>
            </a:r>
            <a:r>
              <a:rPr lang="en-GB" dirty="0"/>
              <a:t> of post-hepatic jaundice are:</a:t>
            </a:r>
          </a:p>
          <a:p>
            <a:r>
              <a:rPr lang="en-GB" dirty="0">
                <a:hlinkClick r:id="rId3"/>
              </a:rPr>
              <a:t>gallstones</a:t>
            </a:r>
            <a:r>
              <a:rPr lang="en-GB" dirty="0"/>
              <a:t>, hard calcium deposits in the gallbladder that can block bile ducts</a:t>
            </a:r>
          </a:p>
          <a:p>
            <a:r>
              <a:rPr lang="en-GB" dirty="0">
                <a:hlinkClick r:id="rId4"/>
              </a:rPr>
              <a:t>pancreatic cancer</a:t>
            </a:r>
            <a:r>
              <a:rPr lang="en-GB" dirty="0"/>
              <a:t>, the development and spread of cancer cells in the </a:t>
            </a:r>
            <a:r>
              <a:rPr lang="en-GB" dirty="0">
                <a:hlinkClick r:id="rId5"/>
              </a:rPr>
              <a:t>pancreas</a:t>
            </a:r>
            <a:r>
              <a:rPr lang="en-GB" dirty="0"/>
              <a:t>, an organ that helps produce digestive substances</a:t>
            </a:r>
          </a:p>
          <a:p>
            <a:r>
              <a:rPr lang="en-GB" dirty="0">
                <a:hlinkClick r:id="rId6"/>
              </a:rPr>
              <a:t>bile duct cancer</a:t>
            </a:r>
            <a:r>
              <a:rPr lang="en-GB" dirty="0"/>
              <a:t>, the development and spread of cancer cells in your bile ducts</a:t>
            </a:r>
          </a:p>
          <a:p>
            <a:r>
              <a:rPr lang="en-GB" dirty="0">
                <a:hlinkClick r:id="rId7"/>
              </a:rPr>
              <a:t>pancreatitis</a:t>
            </a:r>
            <a:r>
              <a:rPr lang="en-GB" dirty="0"/>
              <a:t>, an inflammation or infection of your pancreas</a:t>
            </a:r>
          </a:p>
          <a:p>
            <a:r>
              <a:rPr lang="en-GB" dirty="0">
                <a:hlinkClick r:id="rId8"/>
              </a:rPr>
              <a:t>biliary </a:t>
            </a:r>
            <a:r>
              <a:rPr lang="en-GB" dirty="0" err="1">
                <a:hlinkClick r:id="rId8"/>
              </a:rPr>
              <a:t>atresiaTrusted</a:t>
            </a:r>
            <a:r>
              <a:rPr lang="en-GB" dirty="0">
                <a:hlinkClick r:id="rId8"/>
              </a:rPr>
              <a:t> Source</a:t>
            </a:r>
            <a:r>
              <a:rPr lang="en-GB" dirty="0"/>
              <a:t>, a genetic condition in which you have narrow or missing bile ducts</a:t>
            </a:r>
          </a:p>
          <a:p>
            <a:endParaRPr lang="en-GB" dirty="0"/>
          </a:p>
        </p:txBody>
      </p:sp>
    </p:spTree>
    <p:extLst>
      <p:ext uri="{BB962C8B-B14F-4D97-AF65-F5344CB8AC3E}">
        <p14:creationId xmlns:p14="http://schemas.microsoft.com/office/powerpoint/2010/main" val="9424672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0"/>
            <a:ext cx="8229600" cy="1143000"/>
          </a:xfrm>
        </p:spPr>
        <p:txBody>
          <a:bodyPr/>
          <a:lstStyle/>
          <a:p>
            <a:r>
              <a:rPr lang="en-GB" dirty="0">
                <a:solidFill>
                  <a:srgbClr val="FF0000"/>
                </a:solidFill>
              </a:rPr>
              <a:t>PATHOLOGIC CALCIFICATION</a:t>
            </a:r>
          </a:p>
        </p:txBody>
      </p:sp>
      <p:sp>
        <p:nvSpPr>
          <p:cNvPr id="3" name="عنصر نائب للمحتوى 2"/>
          <p:cNvSpPr>
            <a:spLocks noGrp="1"/>
          </p:cNvSpPr>
          <p:nvPr>
            <p:ph idx="1"/>
          </p:nvPr>
        </p:nvSpPr>
        <p:spPr/>
        <p:txBody>
          <a:bodyPr>
            <a:normAutofit fontScale="92500"/>
          </a:bodyPr>
          <a:lstStyle/>
          <a:p>
            <a:r>
              <a:rPr lang="en-GB" dirty="0">
                <a:solidFill>
                  <a:schemeClr val="accent2">
                    <a:lumMod val="75000"/>
                  </a:schemeClr>
                </a:solidFill>
              </a:rPr>
              <a:t>PATHOLOGIC </a:t>
            </a:r>
            <a:r>
              <a:rPr lang="en-GB" dirty="0" smtClean="0">
                <a:solidFill>
                  <a:schemeClr val="accent2">
                    <a:lumMod val="75000"/>
                  </a:schemeClr>
                </a:solidFill>
              </a:rPr>
              <a:t>CALCIFICATION</a:t>
            </a:r>
          </a:p>
          <a:p>
            <a:r>
              <a:rPr lang="en-GB" dirty="0" smtClean="0">
                <a:solidFill>
                  <a:schemeClr val="accent2">
                    <a:lumMod val="75000"/>
                  </a:schemeClr>
                </a:solidFill>
              </a:rPr>
              <a:t> </a:t>
            </a:r>
            <a:r>
              <a:rPr lang="en-GB" dirty="0"/>
              <a:t>Deposition of calcium salts in tissues other than osteoid or enamel is called pathologic or heterotopic calcification. Two distinct types of pathologic calcification are recognised: </a:t>
            </a:r>
            <a:endParaRPr lang="en-GB" dirty="0" smtClean="0"/>
          </a:p>
          <a:p>
            <a:r>
              <a:rPr lang="en-GB" dirty="0" smtClean="0"/>
              <a:t>1.Dystrophic </a:t>
            </a:r>
            <a:r>
              <a:rPr lang="en-GB" dirty="0"/>
              <a:t>calcification, which is characterised by deposition of calcium salts in dead or degenerated tissues with normal calcium metabolism and normal serum calcium levels</a:t>
            </a:r>
          </a:p>
        </p:txBody>
      </p:sp>
    </p:spTree>
    <p:extLst>
      <p:ext uri="{BB962C8B-B14F-4D97-AF65-F5344CB8AC3E}">
        <p14:creationId xmlns:p14="http://schemas.microsoft.com/office/powerpoint/2010/main" val="6805568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GB"/>
          </a:p>
        </p:txBody>
      </p:sp>
      <p:sp>
        <p:nvSpPr>
          <p:cNvPr id="3" name="عنصر نائب للمحتوى 2"/>
          <p:cNvSpPr>
            <a:spLocks noGrp="1"/>
          </p:cNvSpPr>
          <p:nvPr>
            <p:ph idx="1"/>
          </p:nvPr>
        </p:nvSpPr>
        <p:spPr/>
        <p:txBody>
          <a:bodyPr/>
          <a:lstStyle/>
          <a:p>
            <a:r>
              <a:rPr lang="en-GB" dirty="0" smtClean="0"/>
              <a:t>2.Metastatic </a:t>
            </a:r>
            <a:r>
              <a:rPr lang="en-GB" dirty="0"/>
              <a:t>calcification, on the other hand, occurs in apparently normal tissues and is associated with deranged calcium metabolism and </a:t>
            </a:r>
            <a:r>
              <a:rPr lang="en-GB" dirty="0" err="1"/>
              <a:t>hypercalcaemia</a:t>
            </a:r>
            <a:r>
              <a:rPr lang="en-GB" dirty="0" smtClean="0"/>
              <a:t>.</a:t>
            </a:r>
          </a:p>
          <a:p>
            <a:r>
              <a:rPr lang="en-GB" dirty="0" smtClean="0"/>
              <a:t> </a:t>
            </a:r>
            <a:r>
              <a:rPr lang="en-GB" dirty="0" err="1"/>
              <a:t>Etiology</a:t>
            </a:r>
            <a:r>
              <a:rPr lang="en-GB" dirty="0"/>
              <a:t> and pathogenesis of the two are different but morphologically the deposits in both resemble normal minerals of the bone.</a:t>
            </a:r>
          </a:p>
        </p:txBody>
      </p:sp>
    </p:spTree>
    <p:extLst>
      <p:ext uri="{BB962C8B-B14F-4D97-AF65-F5344CB8AC3E}">
        <p14:creationId xmlns:p14="http://schemas.microsoft.com/office/powerpoint/2010/main" val="4239817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solidFill>
                  <a:srgbClr val="FF0000"/>
                </a:solidFill>
              </a:rPr>
              <a:t>Histologically</a:t>
            </a:r>
            <a:endParaRPr lang="en-GB" dirty="0">
              <a:solidFill>
                <a:srgbClr val="FF0000"/>
              </a:solidFill>
            </a:endParaRPr>
          </a:p>
        </p:txBody>
      </p:sp>
      <p:sp>
        <p:nvSpPr>
          <p:cNvPr id="3" name="عنصر نائب للمحتوى 2"/>
          <p:cNvSpPr>
            <a:spLocks noGrp="1"/>
          </p:cNvSpPr>
          <p:nvPr>
            <p:ph idx="1"/>
          </p:nvPr>
        </p:nvSpPr>
        <p:spPr/>
        <p:txBody>
          <a:bodyPr>
            <a:normAutofit fontScale="85000" lnSpcReduction="10000"/>
          </a:bodyPr>
          <a:lstStyle/>
          <a:p>
            <a:r>
              <a:rPr lang="en-GB" dirty="0" smtClean="0"/>
              <a:t>in </a:t>
            </a:r>
            <a:r>
              <a:rPr lang="en-GB" dirty="0"/>
              <a:t>routine H and E stained sections, calcium salts appear as deeply basophilic, irregular and granular clumps. The deposits may be intracellular, extracellular, or at both locations. Occasionally, </a:t>
            </a:r>
            <a:r>
              <a:rPr lang="en-GB" dirty="0" err="1"/>
              <a:t>heterotopic</a:t>
            </a:r>
            <a:r>
              <a:rPr lang="en-GB" dirty="0"/>
              <a:t> bone formation (ossification) may occur. Calcium deposits can be confirmed by special stains like silver impregnation method of von-</a:t>
            </a:r>
            <a:r>
              <a:rPr lang="en-GB" dirty="0" err="1"/>
              <a:t>Kossa</a:t>
            </a:r>
            <a:r>
              <a:rPr lang="en-GB" dirty="0"/>
              <a:t> producing black colour, and alizarin red S that produces red staining. Pathologic calcification is often accompanied by diffuse or granular deposits of iron giving positive Prussian blue reaction in Perl’s stain</a:t>
            </a:r>
          </a:p>
        </p:txBody>
      </p:sp>
    </p:spTree>
    <p:extLst>
      <p:ext uri="{BB962C8B-B14F-4D97-AF65-F5344CB8AC3E}">
        <p14:creationId xmlns:p14="http://schemas.microsoft.com/office/powerpoint/2010/main" val="33944999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15962"/>
          </a:xfrm>
        </p:spPr>
        <p:txBody>
          <a:bodyPr>
            <a:normAutofit fontScale="90000"/>
          </a:bodyPr>
          <a:lstStyle/>
          <a:p>
            <a:endParaRPr lang="en-GB" dirty="0"/>
          </a:p>
        </p:txBody>
      </p:sp>
      <p:sp>
        <p:nvSpPr>
          <p:cNvPr id="3" name="عنصر نائب للمحتوى 2"/>
          <p:cNvSpPr>
            <a:spLocks noGrp="1"/>
          </p:cNvSpPr>
          <p:nvPr>
            <p:ph idx="1"/>
          </p:nvPr>
        </p:nvSpPr>
        <p:spPr>
          <a:xfrm>
            <a:off x="457200" y="1143000"/>
            <a:ext cx="8229600" cy="4983163"/>
          </a:xfrm>
        </p:spPr>
        <p:txBody>
          <a:bodyPr>
            <a:normAutofit fontScale="62500" lnSpcReduction="20000"/>
          </a:bodyPr>
          <a:lstStyle/>
          <a:p>
            <a:r>
              <a:rPr lang="en-GB" sz="3600" dirty="0">
                <a:solidFill>
                  <a:srgbClr val="FF0000"/>
                </a:solidFill>
              </a:rPr>
              <a:t>DYSTROPHIC CALCIFICATION</a:t>
            </a:r>
            <a:r>
              <a:rPr lang="en-GB" sz="3600" dirty="0"/>
              <a:t>. As apparent from definition, dystrophic calcification may occur due to 2 types of causes: Calcification in dead tissue Calcification of degenerated tissue. </a:t>
            </a:r>
            <a:endParaRPr lang="en-GB" sz="3600" dirty="0" smtClean="0"/>
          </a:p>
          <a:p>
            <a:r>
              <a:rPr lang="en-GB" sz="3600" dirty="0" smtClean="0">
                <a:solidFill>
                  <a:schemeClr val="accent5"/>
                </a:solidFill>
              </a:rPr>
              <a:t>Calcification </a:t>
            </a:r>
            <a:r>
              <a:rPr lang="en-GB" sz="3600" dirty="0">
                <a:solidFill>
                  <a:schemeClr val="accent5"/>
                </a:solidFill>
              </a:rPr>
              <a:t>in dead tissue </a:t>
            </a:r>
            <a:endParaRPr lang="en-GB" sz="3600" dirty="0" smtClean="0">
              <a:solidFill>
                <a:schemeClr val="accent5"/>
              </a:solidFill>
            </a:endParaRPr>
          </a:p>
          <a:p>
            <a:r>
              <a:rPr lang="en-GB" sz="3600" dirty="0" smtClean="0"/>
              <a:t>1</a:t>
            </a:r>
            <a:r>
              <a:rPr lang="en-GB" sz="3600" dirty="0"/>
              <a:t>. </a:t>
            </a:r>
            <a:r>
              <a:rPr lang="en-GB" sz="3600" dirty="0" err="1"/>
              <a:t>Caseous</a:t>
            </a:r>
            <a:r>
              <a:rPr lang="en-GB" sz="3600" dirty="0"/>
              <a:t> necrosis in tuberculosis is the most common site for dystrophic calcification. Living bacilli may be present even in calcified </a:t>
            </a:r>
            <a:r>
              <a:rPr lang="en-GB" sz="3600" dirty="0" err="1"/>
              <a:t>tuberculous</a:t>
            </a:r>
            <a:r>
              <a:rPr lang="en-GB" sz="3600" dirty="0"/>
              <a:t> lesions, lymph nodes, lungs, </a:t>
            </a:r>
            <a:endParaRPr lang="en-GB" sz="3600" dirty="0" smtClean="0"/>
          </a:p>
          <a:p>
            <a:r>
              <a:rPr lang="en-GB" sz="3600" dirty="0" smtClean="0"/>
              <a:t>2</a:t>
            </a:r>
            <a:r>
              <a:rPr lang="en-GB" sz="3600" dirty="0"/>
              <a:t>. Liquefaction necrosis in chronic abscesses may get calcified. </a:t>
            </a:r>
            <a:endParaRPr lang="en-GB" sz="3600" dirty="0" smtClean="0"/>
          </a:p>
          <a:p>
            <a:r>
              <a:rPr lang="en-GB" sz="3600" dirty="0" smtClean="0"/>
              <a:t>3</a:t>
            </a:r>
            <a:r>
              <a:rPr lang="en-GB" sz="3600" dirty="0"/>
              <a:t>. Fat necrosis following acute pancreatitis or traumatic fat necrosis in the breast results in deposition of calcium soaps. </a:t>
            </a:r>
            <a:endParaRPr lang="en-GB" sz="3600" dirty="0" smtClean="0"/>
          </a:p>
          <a:p>
            <a:r>
              <a:rPr lang="en-GB" sz="3600" dirty="0"/>
              <a:t>4</a:t>
            </a:r>
            <a:r>
              <a:rPr lang="en-GB" sz="3600" dirty="0" smtClean="0"/>
              <a:t>. </a:t>
            </a:r>
            <a:r>
              <a:rPr lang="en-GB" sz="3600" dirty="0"/>
              <a:t>Infarcts may sometimes undergo dystrophic calcification</a:t>
            </a:r>
            <a:r>
              <a:rPr lang="en-GB" sz="3600" dirty="0" smtClean="0"/>
              <a:t>.</a:t>
            </a:r>
          </a:p>
          <a:p>
            <a:r>
              <a:rPr lang="en-GB" sz="3600" dirty="0" smtClean="0"/>
              <a:t> 5. </a:t>
            </a:r>
            <a:r>
              <a:rPr lang="en-GB" sz="3600" dirty="0"/>
              <a:t>Thrombi, especially in the veins, may produce </a:t>
            </a:r>
            <a:r>
              <a:rPr lang="en-GB" sz="3600" dirty="0" err="1"/>
              <a:t>phleboliths</a:t>
            </a:r>
            <a:r>
              <a:rPr lang="en-GB" sz="3600" dirty="0" smtClean="0"/>
              <a:t>.</a:t>
            </a:r>
          </a:p>
          <a:p>
            <a:r>
              <a:rPr lang="en-GB" sz="3600" dirty="0" smtClean="0"/>
              <a:t> 6. </a:t>
            </a:r>
            <a:r>
              <a:rPr lang="en-GB" sz="3600" dirty="0"/>
              <a:t>Haematomas in the vicinity of bones may undergo dystrophic calcification</a:t>
            </a:r>
            <a:r>
              <a:rPr lang="en-GB" dirty="0"/>
              <a:t>.</a:t>
            </a:r>
          </a:p>
        </p:txBody>
      </p:sp>
    </p:spTree>
    <p:extLst>
      <p:ext uri="{BB962C8B-B14F-4D97-AF65-F5344CB8AC3E}">
        <p14:creationId xmlns:p14="http://schemas.microsoft.com/office/powerpoint/2010/main" val="3736674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8991600" cy="632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50763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868362"/>
          </a:xfrm>
        </p:spPr>
        <p:txBody>
          <a:bodyPr>
            <a:normAutofit fontScale="90000"/>
          </a:bodyPr>
          <a:lstStyle/>
          <a:p>
            <a:r>
              <a:rPr lang="en-GB" dirty="0"/>
              <a:t>Pathogenesis of dystrophic calcification</a:t>
            </a:r>
          </a:p>
        </p:txBody>
      </p:sp>
      <p:sp>
        <p:nvSpPr>
          <p:cNvPr id="3" name="عنصر نائب للمحتوى 2"/>
          <p:cNvSpPr>
            <a:spLocks noGrp="1"/>
          </p:cNvSpPr>
          <p:nvPr>
            <p:ph idx="1"/>
          </p:nvPr>
        </p:nvSpPr>
        <p:spPr>
          <a:xfrm>
            <a:off x="457200" y="1371600"/>
            <a:ext cx="8229600" cy="4754563"/>
          </a:xfrm>
        </p:spPr>
        <p:txBody>
          <a:bodyPr>
            <a:normAutofit fontScale="77500" lnSpcReduction="20000"/>
          </a:bodyPr>
          <a:lstStyle/>
          <a:p>
            <a:r>
              <a:rPr lang="en-GB" dirty="0" smtClean="0"/>
              <a:t>. </a:t>
            </a:r>
            <a:r>
              <a:rPr lang="en-GB" dirty="0"/>
              <a:t>It is not quite clear as to how dystrophic calcification takes place. Since serum calcium levels are within normal limits, the denatured proteins in necrotic or degenerated tissue bind phosphate ions, which react with calcium ions to form precipitates of calcium phosphate. The process of dystrophic calcification has been likened to the formation of normal hydroxyapatite in the bone involving 2 phases: initiation and propagation</a:t>
            </a:r>
            <a:r>
              <a:rPr lang="en-GB" dirty="0" smtClean="0"/>
              <a:t>.</a:t>
            </a:r>
          </a:p>
          <a:p>
            <a:r>
              <a:rPr lang="en-GB" dirty="0" smtClean="0"/>
              <a:t> </a:t>
            </a:r>
            <a:r>
              <a:rPr lang="en-GB" dirty="0"/>
              <a:t>Initiation is the phase in which precipitates of calcium phosphate begin to accumulate </a:t>
            </a:r>
            <a:r>
              <a:rPr lang="en-GB" dirty="0" err="1"/>
              <a:t>intracellularly</a:t>
            </a:r>
            <a:r>
              <a:rPr lang="en-GB" dirty="0"/>
              <a:t> in the mitochondria, or </a:t>
            </a:r>
            <a:r>
              <a:rPr lang="en-GB" dirty="0" err="1"/>
              <a:t>extracellularly</a:t>
            </a:r>
            <a:r>
              <a:rPr lang="en-GB" dirty="0"/>
              <a:t> in membrane-bound vesicles. </a:t>
            </a:r>
            <a:endParaRPr lang="en-GB" dirty="0" smtClean="0"/>
          </a:p>
          <a:p>
            <a:r>
              <a:rPr lang="en-GB" dirty="0" smtClean="0"/>
              <a:t>Propagation </a:t>
            </a:r>
            <a:r>
              <a:rPr lang="en-GB" dirty="0"/>
              <a:t>is the phase in which minerals deposited in the initiation phase are propagated to form mineral crystals</a:t>
            </a:r>
          </a:p>
        </p:txBody>
      </p:sp>
    </p:spTree>
    <p:extLst>
      <p:ext uri="{BB962C8B-B14F-4D97-AF65-F5344CB8AC3E}">
        <p14:creationId xmlns:p14="http://schemas.microsoft.com/office/powerpoint/2010/main" val="37224486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63562"/>
          </a:xfrm>
        </p:spPr>
        <p:txBody>
          <a:bodyPr>
            <a:normAutofit fontScale="90000"/>
          </a:bodyPr>
          <a:lstStyle/>
          <a:p>
            <a:r>
              <a:rPr lang="en-GB" dirty="0"/>
              <a:t>METASTATIC CALCIFICATION</a:t>
            </a:r>
          </a:p>
        </p:txBody>
      </p:sp>
      <p:sp>
        <p:nvSpPr>
          <p:cNvPr id="3" name="عنصر نائب للمحتوى 2"/>
          <p:cNvSpPr>
            <a:spLocks noGrp="1"/>
          </p:cNvSpPr>
          <p:nvPr>
            <p:ph idx="1"/>
          </p:nvPr>
        </p:nvSpPr>
        <p:spPr>
          <a:xfrm>
            <a:off x="457200" y="1295400"/>
            <a:ext cx="8229600" cy="4830763"/>
          </a:xfrm>
        </p:spPr>
        <p:txBody>
          <a:bodyPr>
            <a:normAutofit fontScale="85000" lnSpcReduction="20000"/>
          </a:bodyPr>
          <a:lstStyle/>
          <a:p>
            <a:r>
              <a:rPr lang="en-GB" dirty="0" smtClean="0"/>
              <a:t>occurs </a:t>
            </a:r>
            <a:r>
              <a:rPr lang="en-GB" dirty="0"/>
              <a:t>in normal tissues due to </a:t>
            </a:r>
            <a:r>
              <a:rPr lang="en-GB" dirty="0" err="1"/>
              <a:t>hypercalcaemia</a:t>
            </a:r>
            <a:r>
              <a:rPr lang="en-GB" dirty="0"/>
              <a:t>, its causes would include one of the following two conditions: Excessive mobilisation of calcium from the bone. Excessive absorption of calcium from the gut. Excessive mobilisation of calcium from the bone. These causes are more common and include the following: </a:t>
            </a:r>
            <a:endParaRPr lang="en-GB" dirty="0" smtClean="0"/>
          </a:p>
          <a:p>
            <a:r>
              <a:rPr lang="en-GB" dirty="0" smtClean="0">
                <a:solidFill>
                  <a:srgbClr val="FF0000"/>
                </a:solidFill>
              </a:rPr>
              <a:t>1</a:t>
            </a:r>
            <a:r>
              <a:rPr lang="en-GB" dirty="0">
                <a:solidFill>
                  <a:srgbClr val="FF0000"/>
                </a:solidFill>
              </a:rPr>
              <a:t>. Hyperparathyroidism </a:t>
            </a:r>
            <a:r>
              <a:rPr lang="en-GB" dirty="0"/>
              <a:t>which may be primary such as due to parathyroid adenoma, or secondary such as from parathyroid hyperplasia, chronic renal failure etc. </a:t>
            </a:r>
            <a:r>
              <a:rPr lang="en-GB" dirty="0">
                <a:solidFill>
                  <a:srgbClr val="FF0000"/>
                </a:solidFill>
              </a:rPr>
              <a:t>2. Bony destructive </a:t>
            </a:r>
            <a:r>
              <a:rPr lang="en-GB" dirty="0"/>
              <a:t>lesions such as multiple myeloma, metastatic carcinoma. </a:t>
            </a:r>
            <a:endParaRPr lang="en-GB" dirty="0" smtClean="0"/>
          </a:p>
          <a:p>
            <a:r>
              <a:rPr lang="en-GB" dirty="0" smtClean="0">
                <a:solidFill>
                  <a:srgbClr val="C00000"/>
                </a:solidFill>
              </a:rPr>
              <a:t>3</a:t>
            </a:r>
            <a:r>
              <a:rPr lang="en-GB" dirty="0">
                <a:solidFill>
                  <a:srgbClr val="C00000"/>
                </a:solidFill>
              </a:rPr>
              <a:t>. Prolonged immobilisation</a:t>
            </a:r>
            <a:r>
              <a:rPr lang="en-GB" dirty="0"/>
              <a:t> of a patient results in disuse atrophy of the bones and </a:t>
            </a:r>
            <a:r>
              <a:rPr lang="en-GB" dirty="0" err="1"/>
              <a:t>hypercalcaemia</a:t>
            </a:r>
            <a:r>
              <a:rPr lang="en-GB" dirty="0"/>
              <a:t>.</a:t>
            </a:r>
          </a:p>
        </p:txBody>
      </p:sp>
    </p:spTree>
    <p:extLst>
      <p:ext uri="{BB962C8B-B14F-4D97-AF65-F5344CB8AC3E}">
        <p14:creationId xmlns:p14="http://schemas.microsoft.com/office/powerpoint/2010/main" val="37338788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GB"/>
          </a:p>
        </p:txBody>
      </p:sp>
      <p:sp>
        <p:nvSpPr>
          <p:cNvPr id="3" name="عنصر نائب للمحتوى 2"/>
          <p:cNvSpPr>
            <a:spLocks noGrp="1"/>
          </p:cNvSpPr>
          <p:nvPr>
            <p:ph idx="1"/>
          </p:nvPr>
        </p:nvSpPr>
        <p:spPr/>
        <p:txBody>
          <a:bodyPr>
            <a:normAutofit fontScale="85000" lnSpcReduction="10000"/>
          </a:bodyPr>
          <a:lstStyle/>
          <a:p>
            <a:r>
              <a:rPr lang="en-GB" dirty="0"/>
              <a:t>Excessive absorption of calcium from the gut. Less often, excess calcium may be absorbed from the gut causing </a:t>
            </a:r>
            <a:r>
              <a:rPr lang="en-GB" dirty="0" err="1"/>
              <a:t>hypercalcaemia</a:t>
            </a:r>
            <a:r>
              <a:rPr lang="en-GB" dirty="0"/>
              <a:t> and metastatic calcification. These causes are as under: </a:t>
            </a:r>
            <a:endParaRPr lang="en-GB" dirty="0" smtClean="0"/>
          </a:p>
          <a:p>
            <a:r>
              <a:rPr lang="en-GB" dirty="0" smtClean="0"/>
              <a:t>1</a:t>
            </a:r>
            <a:r>
              <a:rPr lang="en-GB" dirty="0"/>
              <a:t>. </a:t>
            </a:r>
            <a:r>
              <a:rPr lang="en-GB" dirty="0" err="1"/>
              <a:t>Hypervitaminosis</a:t>
            </a:r>
            <a:r>
              <a:rPr lang="en-GB" dirty="0"/>
              <a:t> D results in increased calcium absorption</a:t>
            </a:r>
            <a:r>
              <a:rPr lang="en-GB" dirty="0" smtClean="0"/>
              <a:t>.</a:t>
            </a:r>
          </a:p>
          <a:p>
            <a:r>
              <a:rPr lang="en-GB" dirty="0"/>
              <a:t>2. Milk-alkali syndrome caused by excessive oral intake of calcium in the form of milk and administration of calcium carbonate in the treatment of peptic ulcer. </a:t>
            </a:r>
            <a:endParaRPr lang="en-GB" dirty="0" smtClean="0"/>
          </a:p>
          <a:p>
            <a:r>
              <a:rPr lang="en-GB" dirty="0" smtClean="0"/>
              <a:t>3</a:t>
            </a:r>
            <a:r>
              <a:rPr lang="en-GB" dirty="0"/>
              <a:t>. </a:t>
            </a:r>
            <a:r>
              <a:rPr lang="en-GB" dirty="0" err="1"/>
              <a:t>Hypercalcaemia</a:t>
            </a:r>
            <a:r>
              <a:rPr lang="en-GB" dirty="0"/>
              <a:t> of infancy is another condition in which metastatic calcification may occur.</a:t>
            </a:r>
          </a:p>
        </p:txBody>
      </p:sp>
    </p:spTree>
    <p:extLst>
      <p:ext uri="{BB962C8B-B14F-4D97-AF65-F5344CB8AC3E}">
        <p14:creationId xmlns:p14="http://schemas.microsoft.com/office/powerpoint/2010/main" val="6586446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9762"/>
          </a:xfrm>
        </p:spPr>
        <p:txBody>
          <a:bodyPr>
            <a:normAutofit fontScale="90000"/>
          </a:bodyPr>
          <a:lstStyle/>
          <a:p>
            <a:endParaRPr lang="en-GB" dirty="0"/>
          </a:p>
        </p:txBody>
      </p:sp>
      <p:sp>
        <p:nvSpPr>
          <p:cNvPr id="3" name="عنصر نائب للمحتوى 2"/>
          <p:cNvSpPr>
            <a:spLocks noGrp="1"/>
          </p:cNvSpPr>
          <p:nvPr>
            <p:ph idx="1"/>
          </p:nvPr>
        </p:nvSpPr>
        <p:spPr>
          <a:xfrm>
            <a:off x="457200" y="1066800"/>
            <a:ext cx="8229600" cy="5059363"/>
          </a:xfrm>
        </p:spPr>
        <p:txBody>
          <a:bodyPr>
            <a:normAutofit fontScale="85000" lnSpcReduction="10000"/>
          </a:bodyPr>
          <a:lstStyle/>
          <a:p>
            <a:r>
              <a:rPr lang="en-GB" dirty="0"/>
              <a:t>Sites of metastatic calcification. Metastatic calcification may occur in any normal tissue of the body but affects the following organs more commonly: </a:t>
            </a:r>
            <a:endParaRPr lang="en-GB" dirty="0" smtClean="0"/>
          </a:p>
          <a:p>
            <a:r>
              <a:rPr lang="en-GB" dirty="0" smtClean="0"/>
              <a:t>1</a:t>
            </a:r>
            <a:r>
              <a:rPr lang="en-GB" dirty="0"/>
              <a:t>. Kidneys, especially at the basement membrane of tubular epithelium and in the tubular </a:t>
            </a:r>
            <a:r>
              <a:rPr lang="en-GB" dirty="0" err="1"/>
              <a:t>lumina</a:t>
            </a:r>
            <a:r>
              <a:rPr lang="en-GB" dirty="0"/>
              <a:t> causing </a:t>
            </a:r>
            <a:r>
              <a:rPr lang="en-GB" dirty="0" err="1"/>
              <a:t>nephrocalcinosis</a:t>
            </a:r>
            <a:r>
              <a:rPr lang="en-GB" dirty="0"/>
              <a:t> </a:t>
            </a:r>
            <a:endParaRPr lang="en-GB" dirty="0" smtClean="0"/>
          </a:p>
          <a:p>
            <a:r>
              <a:rPr lang="en-GB" dirty="0" smtClean="0"/>
              <a:t>(2</a:t>
            </a:r>
            <a:r>
              <a:rPr lang="en-GB" dirty="0"/>
              <a:t>. Lungs, especially in the alveolar walls</a:t>
            </a:r>
            <a:r>
              <a:rPr lang="en-GB" dirty="0" smtClean="0"/>
              <a:t>.</a:t>
            </a:r>
          </a:p>
          <a:p>
            <a:r>
              <a:rPr lang="en-GB" dirty="0" smtClean="0"/>
              <a:t> </a:t>
            </a:r>
            <a:r>
              <a:rPr lang="en-GB" dirty="0"/>
              <a:t>3. Stomach, on the acid-secreting fundal glands. 4. Blood vessels, especially on the internal elastic lamina. </a:t>
            </a:r>
            <a:endParaRPr lang="en-GB" dirty="0" smtClean="0"/>
          </a:p>
          <a:p>
            <a:r>
              <a:rPr lang="en-GB" dirty="0" smtClean="0"/>
              <a:t>5</a:t>
            </a:r>
            <a:r>
              <a:rPr lang="en-GB" dirty="0"/>
              <a:t>. Cornea is another site affected by metastatic calcification</a:t>
            </a:r>
            <a:r>
              <a:rPr lang="en-GB" dirty="0" smtClean="0"/>
              <a:t>.</a:t>
            </a:r>
          </a:p>
          <a:p>
            <a:r>
              <a:rPr lang="en-GB" dirty="0" smtClean="0"/>
              <a:t> </a:t>
            </a:r>
            <a:r>
              <a:rPr lang="en-GB" dirty="0"/>
              <a:t>6. </a:t>
            </a:r>
            <a:r>
              <a:rPr lang="en-GB" dirty="0" err="1"/>
              <a:t>Synovium</a:t>
            </a:r>
            <a:r>
              <a:rPr lang="en-GB" dirty="0"/>
              <a:t> of the joint causing pain and dysfunction.</a:t>
            </a:r>
          </a:p>
        </p:txBody>
      </p:sp>
    </p:spTree>
    <p:extLst>
      <p:ext uri="{BB962C8B-B14F-4D97-AF65-F5344CB8AC3E}">
        <p14:creationId xmlns:p14="http://schemas.microsoft.com/office/powerpoint/2010/main" val="22128697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GB" dirty="0">
                <a:solidFill>
                  <a:srgbClr val="FF0000"/>
                </a:solidFill>
              </a:rPr>
              <a:t>Pathogenesis of metastatic calcification.</a:t>
            </a:r>
          </a:p>
        </p:txBody>
      </p:sp>
      <p:sp>
        <p:nvSpPr>
          <p:cNvPr id="3" name="عنصر نائب للمحتوى 2"/>
          <p:cNvSpPr>
            <a:spLocks noGrp="1"/>
          </p:cNvSpPr>
          <p:nvPr>
            <p:ph idx="1"/>
          </p:nvPr>
        </p:nvSpPr>
        <p:spPr>
          <a:xfrm>
            <a:off x="457200" y="1646237"/>
            <a:ext cx="8229600" cy="4525963"/>
          </a:xfrm>
        </p:spPr>
        <p:txBody>
          <a:bodyPr>
            <a:normAutofit/>
          </a:bodyPr>
          <a:lstStyle/>
          <a:p>
            <a:r>
              <a:rPr lang="en-GB" dirty="0" err="1" smtClean="0"/>
              <a:t>Metasatic</a:t>
            </a:r>
            <a:r>
              <a:rPr lang="en-GB" dirty="0" smtClean="0"/>
              <a:t> </a:t>
            </a:r>
            <a:r>
              <a:rPr lang="en-GB" dirty="0"/>
              <a:t>calcification at the above-mentioned sites occurs due to excessive binding of inorganic phosphate ions with calcium ions, which are elevated due to underlying metabolic derangement. This leads to formation of precipitates of calcium phosphate at the preferential sites. Metastatic calcification is reversible upon correction of underlying metabolic disorder</a:t>
            </a:r>
          </a:p>
        </p:txBody>
      </p:sp>
    </p:spTree>
    <p:extLst>
      <p:ext uri="{BB962C8B-B14F-4D97-AF65-F5344CB8AC3E}">
        <p14:creationId xmlns:p14="http://schemas.microsoft.com/office/powerpoint/2010/main" val="27376813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3992562"/>
          </a:xfrm>
        </p:spPr>
        <p:txBody>
          <a:bodyPr/>
          <a:lstStyle/>
          <a:p>
            <a:r>
              <a:rPr lang="en-US" b="1" dirty="0" smtClean="0">
                <a:solidFill>
                  <a:schemeClr val="accent4">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Thank you for attention </a:t>
            </a:r>
            <a:endParaRPr lang="en-US" b="1" dirty="0">
              <a:solidFill>
                <a:schemeClr val="accent4">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02940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3" name="عنصر نائب للمحتوى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304801"/>
            <a:ext cx="8302625"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4" descr=" A) Hematogenous&#10;This group contains the following blood-derived&#10;pigments&#10;hemosiderins&#10;hemoglobin&#10;bile pigments&#10;porp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883328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3" name="عنصر نائب للمحتوى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1"/>
            <a:ext cx="8763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98255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err="1">
                <a:solidFill>
                  <a:schemeClr val="tx2">
                    <a:lumMod val="60000"/>
                    <a:lumOff val="40000"/>
                  </a:schemeClr>
                </a:solidFill>
              </a:rPr>
              <a:t>Hemosiderosis</a:t>
            </a:r>
            <a:endParaRPr lang="en-US" dirty="0"/>
          </a:p>
        </p:txBody>
      </p:sp>
      <p:sp>
        <p:nvSpPr>
          <p:cNvPr id="3" name="عنصر نائب للمحتوى 2"/>
          <p:cNvSpPr>
            <a:spLocks noGrp="1"/>
          </p:cNvSpPr>
          <p:nvPr>
            <p:ph idx="1"/>
          </p:nvPr>
        </p:nvSpPr>
        <p:spPr/>
        <p:txBody>
          <a:bodyPr/>
          <a:lstStyle/>
          <a:p>
            <a:r>
              <a:rPr lang="en-US" b="1" dirty="0" err="1">
                <a:solidFill>
                  <a:schemeClr val="tx2">
                    <a:lumMod val="60000"/>
                    <a:lumOff val="40000"/>
                  </a:schemeClr>
                </a:solidFill>
              </a:rPr>
              <a:t>Hemosiderosis</a:t>
            </a:r>
            <a:r>
              <a:rPr lang="en-US" dirty="0"/>
              <a:t> is a form of </a:t>
            </a:r>
            <a:r>
              <a:rPr lang="en-US" dirty="0">
                <a:hlinkClick r:id="rId2" tooltip="Iron overload disorder"/>
              </a:rPr>
              <a:t>iron overload disorder</a:t>
            </a:r>
            <a:r>
              <a:rPr lang="en-US" dirty="0"/>
              <a:t> resulting in the accumulation of </a:t>
            </a:r>
            <a:r>
              <a:rPr lang="en-US" dirty="0">
                <a:hlinkClick r:id="rId3" tooltip="Hemosiderin"/>
              </a:rPr>
              <a:t>hemosiderin</a:t>
            </a:r>
            <a:r>
              <a:rPr lang="en-US" dirty="0" smtClean="0"/>
              <a:t>.</a:t>
            </a:r>
            <a:endParaRPr lang="en-US" dirty="0"/>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971800"/>
            <a:ext cx="36576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228600" y="3752671"/>
            <a:ext cx="4572000" cy="2308324"/>
          </a:xfrm>
          <a:prstGeom prst="rect">
            <a:avLst/>
          </a:prstGeom>
        </p:spPr>
        <p:txBody>
          <a:bodyPr>
            <a:spAutoFit/>
          </a:bodyPr>
          <a:lstStyle/>
          <a:p>
            <a:pPr algn="just"/>
            <a:r>
              <a:rPr lang="en-US" sz="2400" dirty="0" err="1">
                <a:solidFill>
                  <a:srgbClr val="FF0000"/>
                </a:solidFill>
              </a:rPr>
              <a:t>Hemosiderosis</a:t>
            </a:r>
            <a:r>
              <a:rPr lang="en-US" sz="2400" dirty="0">
                <a:solidFill>
                  <a:srgbClr val="FF0000"/>
                </a:solidFill>
              </a:rPr>
              <a:t> has two main causes:</a:t>
            </a:r>
          </a:p>
          <a:p>
            <a:pPr algn="just"/>
            <a:r>
              <a:rPr lang="en-US" sz="2400" dirty="0"/>
              <a:t>bleeding within an organ or area of tissue</a:t>
            </a:r>
          </a:p>
          <a:p>
            <a:pPr algn="just"/>
            <a:r>
              <a:rPr lang="en-US" sz="2400" dirty="0"/>
              <a:t>red blood cells breaking down within your bloodstream</a:t>
            </a:r>
          </a:p>
        </p:txBody>
      </p:sp>
    </p:spTree>
    <p:extLst>
      <p:ext uri="{BB962C8B-B14F-4D97-AF65-F5344CB8AC3E}">
        <p14:creationId xmlns:p14="http://schemas.microsoft.com/office/powerpoint/2010/main" val="3754724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1"/>
            <a:ext cx="86106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08854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1"/>
            <a:ext cx="88392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6325205"/>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زوايا">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835</TotalTime>
  <Words>1224</Words>
  <Application>Microsoft Office PowerPoint</Application>
  <PresentationFormat>عرض على الشاشة (3:4)‏</PresentationFormat>
  <Paragraphs>119</Paragraphs>
  <Slides>45</Slides>
  <Notes>1</Notes>
  <HiddenSlides>0</HiddenSlides>
  <MMClips>0</MMClips>
  <ScaleCrop>false</ScaleCrop>
  <HeadingPairs>
    <vt:vector size="4" baseType="variant">
      <vt:variant>
        <vt:lpstr>نسق</vt:lpstr>
      </vt:variant>
      <vt:variant>
        <vt:i4>1</vt:i4>
      </vt:variant>
      <vt:variant>
        <vt:lpstr>عناوين الشرائح</vt:lpstr>
      </vt:variant>
      <vt:variant>
        <vt:i4>45</vt:i4>
      </vt:variant>
    </vt:vector>
  </HeadingPairs>
  <TitlesOfParts>
    <vt:vector size="46" baseType="lpstr">
      <vt:lpstr>نسق Office</vt:lpstr>
      <vt:lpstr>Disturbances of pigmentation </vt:lpstr>
      <vt:lpstr>عرض تقديمي في PowerPoint</vt:lpstr>
      <vt:lpstr>عرض تقديمي في PowerPoint</vt:lpstr>
      <vt:lpstr>عرض تقديمي في PowerPoint</vt:lpstr>
      <vt:lpstr>عرض تقديمي في PowerPoint</vt:lpstr>
      <vt:lpstr>عرض تقديمي في PowerPoint</vt:lpstr>
      <vt:lpstr>Hemosiderosis</vt:lpstr>
      <vt:lpstr>عرض تقديمي في PowerPoint</vt:lpstr>
      <vt:lpstr>عرض تقديمي في PowerPoint</vt:lpstr>
      <vt:lpstr>عرض تقديمي في PowerPoint</vt:lpstr>
      <vt:lpstr>عرض تقديمي في PowerPoint</vt:lpstr>
      <vt:lpstr>Porphyria</vt:lpstr>
      <vt:lpstr>عرض تقديمي في PowerPoint</vt:lpstr>
      <vt:lpstr>عرض تقديمي في PowerPoint</vt:lpstr>
      <vt:lpstr>عرض تقديمي في PowerPoint</vt:lpstr>
      <vt:lpstr>B- Non hematogenous endogenous pigment</vt:lpstr>
      <vt:lpstr>Melanosis of skin</vt:lpstr>
      <vt:lpstr>Lipofusine </vt:lpstr>
      <vt:lpstr>Lipofusine pigment </vt:lpstr>
      <vt:lpstr>Exogenous pigments </vt:lpstr>
      <vt:lpstr>Anthracosis</vt:lpstr>
      <vt:lpstr>Anthracosis</vt:lpstr>
      <vt:lpstr>عرض تقديمي في PowerPoint</vt:lpstr>
      <vt:lpstr>Albinism</vt:lpstr>
      <vt:lpstr>عرض تقديمي في PowerPoint</vt:lpstr>
      <vt:lpstr>Asbestosis</vt:lpstr>
      <vt:lpstr>jaundice</vt:lpstr>
      <vt:lpstr>Symptoms  </vt:lpstr>
      <vt:lpstr>jaundice</vt:lpstr>
      <vt:lpstr>Types of jaundice </vt:lpstr>
      <vt:lpstr>عرض تقديمي في PowerPoint</vt:lpstr>
      <vt:lpstr>عرض تقديمي في PowerPoint</vt:lpstr>
      <vt:lpstr>عرض تقديمي في PowerPoint</vt:lpstr>
      <vt:lpstr>عرض تقديمي في PowerPoint</vt:lpstr>
      <vt:lpstr>عرض تقديمي في PowerPoint</vt:lpstr>
      <vt:lpstr>PATHOLOGIC CALCIFICATION</vt:lpstr>
      <vt:lpstr>عرض تقديمي في PowerPoint</vt:lpstr>
      <vt:lpstr>Histologically</vt:lpstr>
      <vt:lpstr>عرض تقديمي في PowerPoint</vt:lpstr>
      <vt:lpstr>Pathogenesis of dystrophic calcification</vt:lpstr>
      <vt:lpstr>METASTATIC CALCIFICATION</vt:lpstr>
      <vt:lpstr>عرض تقديمي في PowerPoint</vt:lpstr>
      <vt:lpstr>عرض تقديمي في PowerPoint</vt:lpstr>
      <vt:lpstr>Pathogenesis of metastatic calcification.</vt:lpstr>
      <vt:lpstr>Thank you for attention </vt:lpstr>
    </vt:vector>
  </TitlesOfParts>
  <Company>المستقبل للحاسبات - سنجار</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Windows User</dc:creator>
  <cp:lastModifiedBy>HP</cp:lastModifiedBy>
  <cp:revision>23</cp:revision>
  <dcterms:created xsi:type="dcterms:W3CDTF">2021-01-20T17:05:55Z</dcterms:created>
  <dcterms:modified xsi:type="dcterms:W3CDTF">2022-10-18T18:48:01Z</dcterms:modified>
</cp:coreProperties>
</file>